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5.png" ContentType="image/png"/>
  <Override PartName="/ppt/media/image4.png" ContentType="image/png"/>
  <Override PartName="/ppt/media/image23.png" ContentType="image/png"/>
  <Override PartName="/ppt/media/image3.png" ContentType="image/png"/>
  <Override PartName="/ppt/media/image21.png" ContentType="image/png"/>
  <Override PartName="/ppt/media/image1.png" ContentType="image/png"/>
  <Override PartName="/ppt/media/image22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fr-FR" sz="5600" spc="-1" strike="noStrike">
                <a:solidFill>
                  <a:srgbClr val="50e0ea"/>
                </a:solidFill>
                <a:latin typeface="Calibri"/>
              </a:rPr>
              <a:t>Cliquez pour modifier le style du titre</a:t>
            </a:r>
            <a:endParaRPr b="0" lang="fr-FR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4905E9F5-9F4C-44DC-A71B-179E091B4E60}" type="datetime">
              <a:rPr b="0" lang="fr-FR" sz="1200" spc="-1" strike="noStrike">
                <a:solidFill>
                  <a:srgbClr val="d1eaed"/>
                </a:solidFill>
                <a:latin typeface="Constantia"/>
              </a:rPr>
              <a:t>16/09/2019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76A31C3-96E4-48E7-A2CE-EE80A3B78C66}" type="slidenum">
              <a:rPr b="0" lang="fr-FR" sz="1200" spc="-1" strike="noStrike">
                <a:solidFill>
                  <a:srgbClr val="d1eaed"/>
                </a:solidFill>
                <a:latin typeface="Constanti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ffffff"/>
                </a:solidFill>
                <a:latin typeface="Constantia"/>
              </a:rPr>
              <a:t>Cliquez pour éditer le format du plan de texte</a:t>
            </a:r>
            <a:endParaRPr b="0" lang="fr-FR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pc="-1" strike="noStrike">
                <a:solidFill>
                  <a:srgbClr val="ffffff"/>
                </a:solidFill>
                <a:latin typeface="Constantia"/>
              </a:rPr>
              <a:t>Second niveau de plan</a:t>
            </a:r>
            <a:endParaRPr b="0" lang="fr-FR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Troisième niveau de plan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Quatrième niveau de plan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Cinquième niveau de plan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Sixième niveau de plan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ffffff"/>
                </a:solidFill>
                <a:latin typeface="Constantia"/>
              </a:rPr>
              <a:t>Septième niveau de plan</a:t>
            </a:r>
            <a:endParaRPr b="0" lang="fr-FR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fr-FR" sz="5000" spc="-1" strike="noStrike">
                <a:solidFill>
                  <a:srgbClr val="04617b"/>
                </a:solidFill>
                <a:latin typeface="Calibri"/>
              </a:rPr>
              <a:t>Cliquez pour modifier le style du titre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Cliquez pour modifier les styles du texte du masque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fr-FR" sz="2100" spc="-1" strike="noStrike">
                <a:solidFill>
                  <a:srgbClr val="000000"/>
                </a:solidFill>
                <a:latin typeface="Constantia"/>
              </a:rPr>
              <a:t>Troisième niveau</a:t>
            </a:r>
            <a:endParaRPr b="0" lang="fr-FR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A82CE84D-7B5B-41C3-85E9-D8ADBADFDA22}" type="datetime">
              <a:rPr b="0" lang="fr-FR" sz="1200" spc="-1" strike="noStrike">
                <a:solidFill>
                  <a:srgbClr val="035c75"/>
                </a:solidFill>
                <a:latin typeface="Constantia"/>
              </a:rPr>
              <a:t>16/09/2019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5F03331-22C7-4345-8703-99A3E62E6214}" type="slidenum">
              <a:rPr b="0" lang="fr-FR" sz="1200" spc="-1" strike="noStrike">
                <a:solidFill>
                  <a:srgbClr val="035c75"/>
                </a:solidFill>
                <a:latin typeface="Constanti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>
            <a:normAutofit fontScale="78000"/>
          </a:bodyPr>
          <a:p>
            <a:pPr>
              <a:lnSpc>
                <a:spcPct val="100000"/>
              </a:lnSpc>
            </a:pPr>
            <a:r>
              <a:rPr b="0" lang="fr-FR" sz="5000" spc="-1" strike="noStrike">
                <a:solidFill>
                  <a:srgbClr val="04617b"/>
                </a:solidFill>
                <a:latin typeface="Calibri"/>
              </a:rPr>
              <a:t>Cliquez pour modifier le style du titre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4B20603B-CF24-4D70-9922-05DAD8FF28B6}" type="datetime">
              <a:rPr b="0" lang="fr-FR" sz="1200" spc="-1" strike="noStrike">
                <a:solidFill>
                  <a:srgbClr val="035c75"/>
                </a:solidFill>
                <a:latin typeface="Constantia"/>
              </a:rPr>
              <a:t>16/09/2019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83BB825-52F0-4637-AE44-9580E0767F06}" type="slidenum">
              <a:rPr b="0" lang="fr-FR" sz="1200" spc="-1" strike="noStrike">
                <a:solidFill>
                  <a:srgbClr val="035c75"/>
                </a:solidFill>
                <a:latin typeface="Constanti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Cliquez pour éditer le format du plan de texte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pc="-1" strike="noStrike">
                <a:solidFill>
                  <a:srgbClr val="000000"/>
                </a:solidFill>
                <a:latin typeface="Constantia"/>
              </a:rPr>
              <a:t>Second niveau de plan</a:t>
            </a:r>
            <a:endParaRPr b="0" lang="fr-FR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nstantia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33520" y="1371600"/>
            <a:ext cx="7851240" cy="255708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>
            <a:noAutofit/>
          </a:bodyPr>
          <a:p>
            <a:pPr algn="r">
              <a:lnSpc>
                <a:spcPct val="100000"/>
              </a:lnSpc>
            </a:pPr>
            <a:r>
              <a:rPr b="1" lang="fr-FR" sz="4800" spc="-1" strike="noStrike">
                <a:solidFill>
                  <a:srgbClr val="50e0ea"/>
                </a:solidFill>
                <a:latin typeface="Calibri"/>
              </a:rPr>
              <a:t>Estimation des précipitations sur l’ensemble du territoire de la Caroline du Nord</a:t>
            </a:r>
            <a:br/>
            <a:endParaRPr b="0" lang="fr-FR" sz="4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714240" y="3786120"/>
            <a:ext cx="7854480" cy="214272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>
            <a:normAutofit fontScale="52000"/>
          </a:bodyPr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GROUPE A : 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Ives MALONGO KOKINAMBILI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Al Hassane LOUM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Papy NGIENGO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Christelle TCHOUA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Andry HERITIANA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r>
              <a:rPr b="1" lang="fr-FR" sz="2600" spc="-1" strike="noStrike">
                <a:solidFill>
                  <a:srgbClr val="ffffff"/>
                </a:solidFill>
                <a:latin typeface="Constantia"/>
              </a:rPr>
              <a:t>Ousmane DIARRA</a:t>
            </a:r>
            <a:endParaRPr b="0" lang="fr-FR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68" name="TextShape 1"/>
          <p:cNvSpPr txBox="1"/>
          <p:nvPr/>
        </p:nvSpPr>
        <p:spPr>
          <a:xfrm>
            <a:off x="1357200" y="0"/>
            <a:ext cx="7572240" cy="157140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endParaRPr b="0" lang="fr-FR" sz="1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2"/>
          <a:srcRect l="0" t="-143" r="65555" b="48059"/>
          <a:stretch/>
        </p:blipFill>
        <p:spPr>
          <a:xfrm>
            <a:off x="1714320" y="1571760"/>
            <a:ext cx="6000480" cy="51044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4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Avantages / désavantages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approfondissement des connaissances des modules GRASS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Difficultés éventuelles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lacune dans la maîtrise de l’utilisation du modeleur aussi bien dans GRASS et QGIS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Astuces / techniques intéressant découverts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importer les données dans le GRASSDATA au niveau du Permanent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ouvrir un nouveau jeu de cartes "interpolation’’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Constantia"/>
              </a:rPr>
              <a:t>appliquer la commande g.proj. pour voir l’unité de la carte</a:t>
            </a: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72" name="TextShape 2"/>
          <p:cNvSpPr txBox="1"/>
          <p:nvPr/>
        </p:nvSpPr>
        <p:spPr>
          <a:xfrm>
            <a:off x="1214280" y="214200"/>
            <a:ext cx="74721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79000"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Commentaires &amp; Notes</a:t>
            </a:r>
            <a:br/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428840" y="714240"/>
            <a:ext cx="7472160" cy="14180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27000"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  </a:t>
            </a:r>
            <a:br/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Temps mis pour résoudre cet exercice</a:t>
            </a:r>
            <a:br/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935360"/>
            <a:ext cx="6186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6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- Vendredi : 10h00- 20h00 (10h heures)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- Samedi : 15h00 – 20h00 (5 heures )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- Dimanche : 18h00 – 23h00 (5heures)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        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fr-FR" sz="2600" spc="-1" strike="noStrike">
                <a:solidFill>
                  <a:srgbClr val="ff0000"/>
                </a:solidFill>
                <a:latin typeface="Constantia"/>
              </a:rPr>
              <a:t>Total : 20 heures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2"/>
          <a:stretch/>
        </p:blipFill>
        <p:spPr>
          <a:xfrm>
            <a:off x="6486480" y="2214720"/>
            <a:ext cx="2593800" cy="2925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-58320" y="0"/>
            <a:ext cx="9219960" cy="685764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428760" y="250020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 fontScale="78000"/>
          </a:bodyPr>
          <a:p>
            <a:pPr>
              <a:lnSpc>
                <a:spcPct val="100000"/>
              </a:lnSpc>
            </a:pPr>
            <a:r>
              <a:rPr b="0" lang="fr-FR" sz="5000" spc="-1" strike="noStrike">
                <a:solidFill>
                  <a:srgbClr val="ff0000"/>
                </a:solidFill>
                <a:latin typeface="Calibri"/>
              </a:rPr>
              <a:t>MERCI POUR VOTRE ATTENTION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1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Le ministère de l'agriculture de la Caroline du Nord a besoin d'une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carte des précipitations à travers tout l'état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. Pour l'instant ils n'ont qu'une carte de points des stations météo avec les mesures de ces stations. Il souhaite une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couche matricielle 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avec une estimation des précipitations sur l'ensemble du territoire avec une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résolution de 500m 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et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contenue dans les limites de l'état de la Caroline du Nord.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 Pour pouvoir choisir la meilleure couche entre alternatives, ils demandent au moins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deux couches créées avec des algorithmes d'interpolation différents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 et une discussion des </a:t>
            </a:r>
            <a:r>
              <a:rPr b="1" lang="fr-FR" sz="2600" spc="-1" strike="noStrike">
                <a:solidFill>
                  <a:srgbClr val="000000"/>
                </a:solidFill>
                <a:latin typeface="Constantia"/>
              </a:rPr>
              <a:t>différences et avantages/désavantages de chaque méthode</a:t>
            </a: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. 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43" name="TextShape 2"/>
          <p:cNvSpPr txBox="1"/>
          <p:nvPr/>
        </p:nvSpPr>
        <p:spPr>
          <a:xfrm>
            <a:off x="1214280" y="214200"/>
            <a:ext cx="7214760" cy="9284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Analyse de la demande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91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Concevoir une carte du carte des précipitations à travers tout l'état de la Caroline du Nord;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Deux cartes de la précipitation estimée pour l'ensemble de l'état 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Une brève discussion des différences entre les cartes et leurs avantages/désavantages;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Une automatisation du processus d’au moins de deux méthodes d’interpolation;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Une animation temporelle (janvier-décembre) des précipitations .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46" name="TextShape 2"/>
          <p:cNvSpPr txBox="1"/>
          <p:nvPr/>
        </p:nvSpPr>
        <p:spPr>
          <a:xfrm>
            <a:off x="1285920" y="0"/>
            <a:ext cx="7572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Résultats attendus 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28840" y="428760"/>
            <a:ext cx="7472160" cy="70380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5000"/>
          </a:bodyPr>
          <a:p>
            <a:pPr>
              <a:lnSpc>
                <a:spcPct val="100000"/>
              </a:lnSpc>
            </a:pPr>
            <a:br/>
            <a:br/>
            <a:br/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</a:t>
            </a:r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</a:t>
            </a:r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Données disponibles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Constantia"/>
              </a:rPr>
              <a:t>shapefile avec des points de mesure de précipitations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Constantia"/>
              </a:rPr>
              <a:t>shapefile avec les limites de l'état de la Caroline du Nord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561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Constantia"/>
              </a:rPr>
              <a:t>le tout dans le système de projection EPSG 3358</a:t>
            </a: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2"/>
          <a:stretch/>
        </p:blipFill>
        <p:spPr>
          <a:xfrm>
            <a:off x="6120" y="1928880"/>
            <a:ext cx="9075960" cy="4428720"/>
          </a:xfrm>
          <a:prstGeom prst="rect">
            <a:avLst/>
          </a:prstGeom>
          <a:ln w="9360"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1285920" y="0"/>
            <a:ext cx="7543440" cy="14180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Schéma théorique de la solution proposée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285920" y="0"/>
            <a:ext cx="7857720" cy="128556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14000"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  </a:t>
            </a:r>
            <a:br/>
            <a:br/>
            <a:br/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Choix du logiciel et outils utilisés</a:t>
            </a:r>
            <a:br/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285840" y="1143000"/>
            <a:ext cx="8715240" cy="557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3000"/>
          </a:bodyPr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Logiciel SIG libre open source : GRASS GIS  qui offre plusieurs outils de traitements de données à travers de multiples (modulaire) ;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Intègre d’autres services  cartographiques :  QGIS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1" lang="fr-FR" sz="4900" spc="-1" strike="noStrike">
                <a:solidFill>
                  <a:srgbClr val="000000"/>
                </a:solidFill>
                <a:latin typeface="Constantia"/>
              </a:rPr>
              <a:t>les outils et commandes utilisés au cours de cette étude :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fr-FR" sz="4900" spc="-1" strike="noStrike">
                <a:solidFill>
                  <a:srgbClr val="ff0000"/>
                </a:solidFill>
                <a:latin typeface="Constantia"/>
              </a:rPr>
              <a:t>Dans GRASS</a:t>
            </a: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: Création de secteur et d’un jeu de carte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V.import pour charger les deux couches de travail (limites et précipitations)dans le jeu de carte permanent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Création d’un nouveau jeu de carte (interpolation)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Lancement du logiciel GRASS GIS et ouverture du mapset  (interpolation)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commandes pour définir la région et la résolution:  g.région ;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Rasteurisation de la couche vectorielle de la zone d’application (v.to.rast)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Création d’un MASK sur la limite de a Caroline du Nord 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Application  de la méthode d’interpolation voronoi avec la commande pour le diagramme de veronoi : </a:t>
            </a:r>
            <a:r>
              <a:rPr b="0" i="1" lang="fr-FR" sz="4900" spc="-1" strike="noStrike" u="sng">
                <a:solidFill>
                  <a:srgbClr val="000000"/>
                </a:solidFill>
                <a:uFillTx/>
                <a:latin typeface="Constantia"/>
              </a:rPr>
              <a:t>(r.voronoi) ; 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Rasteurisation de la couche de diagramme obtenu (12 mois)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Exécution de la commande r.mapcalc pour sauvegarder les cartes sous l’effet du MASK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Application de la méthode de krigeage avec la commande v.kriging (précipitation) avec fonction linéaire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r.mapcalc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Commande animation avec g.gui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</a:pPr>
            <a:r>
              <a:rPr b="0" lang="fr-FR" sz="4900" spc="-1" strike="noStrike">
                <a:solidFill>
                  <a:srgbClr val="ff0000"/>
                </a:solidFill>
                <a:latin typeface="Constantia"/>
              </a:rPr>
              <a:t>Dans QGIS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Activer l’extension de Grass 7 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98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fr-FR" sz="4900" spc="-1" strike="noStrike">
                <a:solidFill>
                  <a:srgbClr val="000000"/>
                </a:solidFill>
                <a:latin typeface="Constantia"/>
              </a:rPr>
              <a:t>outils de de QGIS installation édition ( légendes, étiquette)</a:t>
            </a: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49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428840" y="0"/>
            <a:ext cx="7472160" cy="142848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27000"/>
          </a:bodyPr>
          <a:p>
            <a:pPr>
              <a:lnSpc>
                <a:spcPct val="100000"/>
              </a:lnSpc>
            </a:pPr>
            <a:br/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Résultats: deux cartes avec deux méthodes d’interpolation 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4500720" y="1643040"/>
            <a:ext cx="5091120" cy="359964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3" descr=""/>
          <p:cNvPicPr/>
          <p:nvPr/>
        </p:nvPicPr>
        <p:blipFill>
          <a:blip r:embed="rId3"/>
          <a:stretch/>
        </p:blipFill>
        <p:spPr>
          <a:xfrm>
            <a:off x="-285840" y="1643040"/>
            <a:ext cx="5091120" cy="359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428840" y="0"/>
            <a:ext cx="7472160" cy="142848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39000"/>
          </a:bodyPr>
          <a:p>
            <a:pPr>
              <a:lnSpc>
                <a:spcPct val="100000"/>
              </a:lnSpc>
            </a:pPr>
            <a:br/>
            <a:br/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Résultats: </a:t>
            </a:r>
            <a:r>
              <a:rPr b="1" lang="fr-FR" sz="5000" spc="-1" strike="noStrike">
                <a:solidFill>
                  <a:srgbClr val="ff0000"/>
                </a:solidFill>
                <a:latin typeface="Calibri"/>
              </a:rPr>
              <a:t>Animation </a:t>
            </a: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sur la pluviométrie annuelle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2"/>
          <a:stretch/>
        </p:blipFill>
        <p:spPr>
          <a:xfrm>
            <a:off x="4429080" y="2714760"/>
            <a:ext cx="5091120" cy="359964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3" descr=""/>
          <p:cNvPicPr/>
          <p:nvPr/>
        </p:nvPicPr>
        <p:blipFill>
          <a:blip r:embed="rId3"/>
          <a:stretch/>
        </p:blipFill>
        <p:spPr>
          <a:xfrm>
            <a:off x="-214200" y="2714760"/>
            <a:ext cx="5091120" cy="3599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3000"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la différence réside sur le fait que la méthode véronoi est empirique et que la méthode de Krigeage est statistique. 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La carte avec l’approche par le Kriging est plus uniforme tandis qu’au niveau de véronoi les surfaces sont plus visibles 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La fonction linéaire n’est pas trop ajustée au nuage des points issus des variogrammes. 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Le temps d’exécution du krigeage est assez long comparé à la méthode de véronoi ;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Constantia"/>
              </a:rPr>
              <a:t>Le modèle veronoi utilise deux modules tandis que la méthode de kriging ne nécessite qu’un module.</a:t>
            </a:r>
            <a:endParaRPr b="0" lang="fr-FR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142640" cy="1142640"/>
          </a:xfrm>
          <a:prstGeom prst="rect">
            <a:avLst/>
          </a:prstGeom>
          <a:ln w="9360"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1214280" y="0"/>
            <a:ext cx="742932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79000"/>
          </a:bodyPr>
          <a:p>
            <a:pPr>
              <a:lnSpc>
                <a:spcPct val="100000"/>
              </a:lnSpc>
            </a:pPr>
            <a:r>
              <a:rPr b="1" lang="fr-FR" sz="5000" spc="-1" strike="noStrike">
                <a:solidFill>
                  <a:srgbClr val="04617b"/>
                </a:solidFill>
                <a:latin typeface="Calibri"/>
              </a:rPr>
              <a:t>Résultats: différence entre les deux cartes</a:t>
            </a:r>
            <a:endParaRPr b="0" lang="fr-FR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Application>LibreOffice/6.2.6.2$Linux_X86_64 LibreOffice_project/20$Build-2</Application>
  <Words>322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2019-09-15T21:40:10Z</dcterms:created>
  <dc:creator>Admin</dc:creator>
  <dc:description/>
  <dc:language>fr-FR</dc:language>
  <cp:lastModifiedBy>Admin</cp:lastModifiedBy>
  <dcterms:modified xsi:type="dcterms:W3CDTF">2019-09-15T23:00:42Z</dcterms:modified>
  <cp:revision>9</cp:revision>
  <dc:subject/>
  <dc:title>Estimation des précipitations sur l’ensemble du territoire de la Caroline du Nord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