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Merriweather"/>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ed0ea6fd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ed0ea6fd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eb73e8eeb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eb73e8eeb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eb73e8eeb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eb73e8eeb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eb73e8eeb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eb73e8eeb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eb73e8eeb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eb73e8eeb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eb73e8eeb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eb73e8eeb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ed0ea6f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ed0ea6f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eb73e8eeb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eb73e8eeb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eb73e8eeb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eb73e8eeb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ed0ea6fd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ed0ea6fd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eb73e8eeb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eb73e8eeb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ed0ea6fd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ed0ea6fd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ed0ea6fd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ed0ea6fd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ed0ea6fd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ed0ea6fd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eb73e8ee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eb73e8ee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eb73e8ee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eb73e8ee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eb73e8eeb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eb73e8ee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eb73e8ee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eb73e8ee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eb73e8eeb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eb73e8eeb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hyperlink" Target="https://qgiscloud.com/yvemalongo/Projet_Qgis_clou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giscloud.com/sign-up" TargetMode="External"/><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www.3liz.com/opensource.html#lizma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www.3liz.com/opensource.html#lizmap" TargetMode="External"/><Relationship Id="rId6" Type="http://schemas.openxmlformats.org/officeDocument/2006/relationships/image" Target="../media/image10.png"/><Relationship Id="rId7"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api.qgiscloud.com/" TargetMode="External"/><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411975" y="695675"/>
            <a:ext cx="8520600" cy="1129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fr" sz="2620">
                <a:solidFill>
                  <a:srgbClr val="4A86E8"/>
                </a:solidFill>
                <a:latin typeface="Open Sans"/>
                <a:ea typeface="Open Sans"/>
                <a:cs typeface="Open Sans"/>
                <a:sym typeface="Open Sans"/>
              </a:rPr>
              <a:t>Complément:  Autres  Outils WebGIS pour la diffusion de Cartes en ligne  </a:t>
            </a:r>
            <a:endParaRPr b="1" sz="2620">
              <a:solidFill>
                <a:srgbClr val="4A86E8"/>
              </a:solidFill>
              <a:latin typeface="Open Sans"/>
              <a:ea typeface="Open Sans"/>
              <a:cs typeface="Open Sans"/>
              <a:sym typeface="Open Sans"/>
            </a:endParaRPr>
          </a:p>
          <a:p>
            <a:pPr indent="0" lvl="0" marL="0" rtl="0" algn="l">
              <a:spcBef>
                <a:spcPts val="1200"/>
              </a:spcBef>
              <a:spcAft>
                <a:spcPts val="0"/>
              </a:spcAft>
              <a:buSzPts val="990"/>
              <a:buNone/>
            </a:pPr>
            <a:r>
              <a:t/>
            </a:r>
            <a:endParaRPr sz="1620">
              <a:solidFill>
                <a:schemeClr val="dk2"/>
              </a:solidFill>
            </a:endParaRPr>
          </a:p>
        </p:txBody>
      </p:sp>
      <p:pic>
        <p:nvPicPr>
          <p:cNvPr id="55" name="Google Shape;55;p13"/>
          <p:cNvPicPr preferRelativeResize="0"/>
          <p:nvPr/>
        </p:nvPicPr>
        <p:blipFill>
          <a:blip r:embed="rId3">
            <a:alphaModFix/>
          </a:blip>
          <a:stretch>
            <a:fillRect/>
          </a:stretch>
        </p:blipFill>
        <p:spPr>
          <a:xfrm>
            <a:off x="834525" y="2040575"/>
            <a:ext cx="1905000" cy="933850"/>
          </a:xfrm>
          <a:prstGeom prst="rect">
            <a:avLst/>
          </a:prstGeom>
          <a:noFill/>
          <a:ln>
            <a:noFill/>
          </a:ln>
        </p:spPr>
      </p:pic>
      <p:pic>
        <p:nvPicPr>
          <p:cNvPr id="56" name="Google Shape;56;p13"/>
          <p:cNvPicPr preferRelativeResize="0"/>
          <p:nvPr/>
        </p:nvPicPr>
        <p:blipFill>
          <a:blip r:embed="rId4">
            <a:alphaModFix/>
          </a:blip>
          <a:stretch>
            <a:fillRect/>
          </a:stretch>
        </p:blipFill>
        <p:spPr>
          <a:xfrm>
            <a:off x="6627400" y="2125825"/>
            <a:ext cx="1774650" cy="1189500"/>
          </a:xfrm>
          <a:prstGeom prst="rect">
            <a:avLst/>
          </a:prstGeom>
          <a:noFill/>
          <a:ln>
            <a:noFill/>
          </a:ln>
        </p:spPr>
      </p:pic>
      <p:pic>
        <p:nvPicPr>
          <p:cNvPr id="57" name="Google Shape;57;p13"/>
          <p:cNvPicPr preferRelativeResize="0"/>
          <p:nvPr/>
        </p:nvPicPr>
        <p:blipFill>
          <a:blip r:embed="rId5">
            <a:alphaModFix/>
          </a:blip>
          <a:stretch>
            <a:fillRect/>
          </a:stretch>
        </p:blipFill>
        <p:spPr>
          <a:xfrm>
            <a:off x="3373888" y="2460300"/>
            <a:ext cx="1634275" cy="1634275"/>
          </a:xfrm>
          <a:prstGeom prst="rect">
            <a:avLst/>
          </a:prstGeom>
          <a:noFill/>
          <a:ln>
            <a:noFill/>
          </a:ln>
        </p:spPr>
      </p:pic>
      <p:pic>
        <p:nvPicPr>
          <p:cNvPr id="58" name="Google Shape;58;p13"/>
          <p:cNvPicPr preferRelativeResize="0"/>
          <p:nvPr/>
        </p:nvPicPr>
        <p:blipFill>
          <a:blip r:embed="rId6">
            <a:alphaModFix/>
          </a:blip>
          <a:stretch>
            <a:fillRect/>
          </a:stretch>
        </p:blipFill>
        <p:spPr>
          <a:xfrm>
            <a:off x="8402050" y="0"/>
            <a:ext cx="741950" cy="718375"/>
          </a:xfrm>
          <a:prstGeom prst="rect">
            <a:avLst/>
          </a:prstGeom>
          <a:noFill/>
          <a:ln>
            <a:noFill/>
          </a:ln>
        </p:spPr>
      </p:pic>
      <p:sp>
        <p:nvSpPr>
          <p:cNvPr id="59" name="Google Shape;59;p13"/>
          <p:cNvSpPr txBox="1"/>
          <p:nvPr/>
        </p:nvSpPr>
        <p:spPr>
          <a:xfrm>
            <a:off x="5932575" y="4142875"/>
            <a:ext cx="3000000" cy="9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1720">
                <a:solidFill>
                  <a:schemeClr val="dk1"/>
                </a:solidFill>
                <a:latin typeface="Open Sans"/>
                <a:ea typeface="Open Sans"/>
                <a:cs typeface="Open Sans"/>
                <a:sym typeface="Open Sans"/>
              </a:rPr>
              <a:t>IVES MALONGO</a:t>
            </a:r>
            <a:endParaRPr b="1" sz="1720">
              <a:solidFill>
                <a:schemeClr val="dk1"/>
              </a:solidFill>
              <a:latin typeface="Open Sans"/>
              <a:ea typeface="Open Sans"/>
              <a:cs typeface="Open Sans"/>
              <a:sym typeface="Open Sans"/>
            </a:endParaRPr>
          </a:p>
          <a:p>
            <a:pPr indent="0" lvl="0" marL="0" rtl="0" algn="ctr">
              <a:lnSpc>
                <a:spcPct val="115000"/>
              </a:lnSpc>
              <a:spcBef>
                <a:spcPts val="1200"/>
              </a:spcBef>
              <a:spcAft>
                <a:spcPts val="1200"/>
              </a:spcAft>
              <a:buNone/>
            </a:pPr>
            <a:r>
              <a:rPr b="1" lang="fr" sz="1320">
                <a:solidFill>
                  <a:schemeClr val="dk1"/>
                </a:solidFill>
                <a:latin typeface="Open Sans"/>
                <a:ea typeface="Open Sans"/>
                <a:cs typeface="Open Sans"/>
                <a:sym typeface="Open Sans"/>
              </a:rPr>
              <a:t>2021</a:t>
            </a:r>
            <a:r>
              <a:rPr b="1" lang="fr" sz="1720">
                <a:solidFill>
                  <a:schemeClr val="dk1"/>
                </a:solidFill>
                <a:latin typeface="Open Sans"/>
                <a:ea typeface="Open Sans"/>
                <a:cs typeface="Open Sans"/>
                <a:sym typeface="Open Sans"/>
              </a:rPr>
              <a:t> </a:t>
            </a:r>
            <a:endParaRPr sz="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GISCLOUD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41" name="Google Shape;141;p22"/>
          <p:cNvPicPr preferRelativeResize="0"/>
          <p:nvPr/>
        </p:nvPicPr>
        <p:blipFill>
          <a:blip r:embed="rId3">
            <a:alphaModFix/>
          </a:blip>
          <a:stretch>
            <a:fillRect/>
          </a:stretch>
        </p:blipFill>
        <p:spPr>
          <a:xfrm>
            <a:off x="8540576" y="69950"/>
            <a:ext cx="603425" cy="584250"/>
          </a:xfrm>
          <a:prstGeom prst="rect">
            <a:avLst/>
          </a:prstGeom>
          <a:noFill/>
          <a:ln>
            <a:noFill/>
          </a:ln>
        </p:spPr>
      </p:pic>
      <p:pic>
        <p:nvPicPr>
          <p:cNvPr id="142" name="Google Shape;142;p22"/>
          <p:cNvPicPr preferRelativeResize="0"/>
          <p:nvPr/>
        </p:nvPicPr>
        <p:blipFill>
          <a:blip r:embed="rId4">
            <a:alphaModFix/>
          </a:blip>
          <a:stretch>
            <a:fillRect/>
          </a:stretch>
        </p:blipFill>
        <p:spPr>
          <a:xfrm>
            <a:off x="6136200" y="180700"/>
            <a:ext cx="1774650" cy="1189500"/>
          </a:xfrm>
          <a:prstGeom prst="rect">
            <a:avLst/>
          </a:prstGeom>
          <a:noFill/>
          <a:ln>
            <a:noFill/>
          </a:ln>
        </p:spPr>
      </p:pic>
      <p:sp>
        <p:nvSpPr>
          <p:cNvPr id="143" name="Google Shape;143;p22"/>
          <p:cNvSpPr txBox="1"/>
          <p:nvPr/>
        </p:nvSpPr>
        <p:spPr>
          <a:xfrm>
            <a:off x="190475" y="1604200"/>
            <a:ext cx="8261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solidFill>
                  <a:srgbClr val="333333"/>
                </a:solidFill>
                <a:highlight>
                  <a:srgbClr val="FFFFFF"/>
                </a:highlight>
              </a:rPr>
              <a:t> </a:t>
            </a:r>
            <a:r>
              <a:rPr lang="fr" sz="1700">
                <a:solidFill>
                  <a:schemeClr val="dk1"/>
                </a:solidFill>
                <a:highlight>
                  <a:srgbClr val="FFFFFF"/>
                </a:highlight>
              </a:rPr>
              <a:t>SIG Cloud est une plate - forme qui vous permet de créer vos propres Web et des applications mobiles . </a:t>
            </a:r>
            <a:endParaRPr sz="1700">
              <a:solidFill>
                <a:schemeClr val="dk1"/>
              </a:solidFill>
              <a:highlight>
                <a:srgbClr val="FFFFFF"/>
              </a:highlight>
            </a:endParaRPr>
          </a:p>
          <a:p>
            <a:pPr indent="0" lvl="0" marL="0" rtl="0" algn="l">
              <a:spcBef>
                <a:spcPts val="0"/>
              </a:spcBef>
              <a:spcAft>
                <a:spcPts val="0"/>
              </a:spcAft>
              <a:buNone/>
            </a:pPr>
            <a:r>
              <a:t/>
            </a:r>
            <a:endParaRPr sz="1700">
              <a:solidFill>
                <a:schemeClr val="dk1"/>
              </a:solidFill>
              <a:highlight>
                <a:srgbClr val="FFFFFF"/>
              </a:highlight>
            </a:endParaRPr>
          </a:p>
          <a:p>
            <a:pPr indent="0" lvl="0" marL="0" rtl="0" algn="l">
              <a:spcBef>
                <a:spcPts val="0"/>
              </a:spcBef>
              <a:spcAft>
                <a:spcPts val="0"/>
              </a:spcAft>
              <a:buNone/>
            </a:pPr>
            <a:r>
              <a:rPr lang="fr" sz="1700">
                <a:solidFill>
                  <a:schemeClr val="dk1"/>
                </a:solidFill>
                <a:highlight>
                  <a:srgbClr val="FFFFFF"/>
                </a:highlight>
              </a:rPr>
              <a:t>la plate - forme GIS - Cloud a été lancé en 2010 comme une solution pour créer, éditer et publier des cartes en ligne.</a:t>
            </a:r>
            <a:endParaRPr sz="1700">
              <a:solidFill>
                <a:schemeClr val="dk1"/>
              </a:solidFill>
              <a:highlight>
                <a:srgbClr val="FFFFFF"/>
              </a:highlight>
            </a:endParaRPr>
          </a:p>
          <a:p>
            <a:pPr indent="0" lvl="0" marL="0" rtl="0" algn="l">
              <a:spcBef>
                <a:spcPts val="0"/>
              </a:spcBef>
              <a:spcAft>
                <a:spcPts val="0"/>
              </a:spcAft>
              <a:buNone/>
            </a:pPr>
            <a:r>
              <a:t/>
            </a:r>
            <a:endParaRPr sz="1700">
              <a:solidFill>
                <a:schemeClr val="dk1"/>
              </a:solidFill>
              <a:highlight>
                <a:srgbClr val="FFFFFF"/>
              </a:highlight>
            </a:endParaRPr>
          </a:p>
          <a:p>
            <a:pPr indent="0" lvl="0" marL="0" rtl="0" algn="l">
              <a:spcBef>
                <a:spcPts val="0"/>
              </a:spcBef>
              <a:spcAft>
                <a:spcPts val="0"/>
              </a:spcAft>
              <a:buNone/>
            </a:pPr>
            <a:r>
              <a:t/>
            </a:r>
            <a:endParaRPr sz="1700">
              <a:solidFill>
                <a:schemeClr val="dk1"/>
              </a:solidFill>
              <a:highlight>
                <a:srgbClr val="FFFFFF"/>
              </a:highlight>
            </a:endParaRPr>
          </a:p>
          <a:p>
            <a:pPr indent="0" lvl="0" marL="0" rtl="0" algn="l">
              <a:spcBef>
                <a:spcPts val="0"/>
              </a:spcBef>
              <a:spcAft>
                <a:spcPts val="0"/>
              </a:spcAft>
              <a:buNone/>
            </a:pPr>
            <a:r>
              <a:rPr lang="fr" sz="1700">
                <a:solidFill>
                  <a:schemeClr val="dk1"/>
                </a:solidFill>
                <a:highlight>
                  <a:srgbClr val="FFFFFF"/>
                </a:highlight>
              </a:rPr>
              <a:t>la plate-forme vous permet de publier vos carte en ligne gratuitement dans leur serveur mais il reste quand-même  payant</a:t>
            </a:r>
            <a:endParaRPr sz="1700">
              <a:solidFill>
                <a:schemeClr val="dk1"/>
              </a:solidFill>
              <a:highlight>
                <a:srgbClr val="FFFFFF"/>
              </a:highlight>
            </a:endParaRPr>
          </a:p>
          <a:p>
            <a:pPr indent="0" lvl="0" marL="0" rtl="0" algn="l">
              <a:spcBef>
                <a:spcPts val="0"/>
              </a:spcBef>
              <a:spcAft>
                <a:spcPts val="0"/>
              </a:spcAft>
              <a:buNone/>
            </a:pPr>
            <a:r>
              <a:t/>
            </a:r>
            <a:endParaRPr sz="1700">
              <a:solidFill>
                <a:schemeClr val="dk1"/>
              </a:solidFill>
              <a:highlight>
                <a:srgbClr val="FFFFFF"/>
              </a:highlight>
            </a:endParaRPr>
          </a:p>
          <a:p>
            <a:pPr indent="0" lvl="0" marL="0" rtl="0" algn="l">
              <a:spcBef>
                <a:spcPts val="0"/>
              </a:spcBef>
              <a:spcAft>
                <a:spcPts val="0"/>
              </a:spcAft>
              <a:buNone/>
            </a:pPr>
            <a:r>
              <a:t/>
            </a:r>
            <a:endParaRPr sz="1700">
              <a:solidFill>
                <a:schemeClr val="dk1"/>
              </a:solidFill>
              <a:highlight>
                <a:srgbClr val="FFFFFF"/>
              </a:highlight>
            </a:endParaRPr>
          </a:p>
          <a:p>
            <a:pPr indent="0" lvl="0" marL="0" rtl="0" algn="l">
              <a:spcBef>
                <a:spcPts val="0"/>
              </a:spcBef>
              <a:spcAft>
                <a:spcPts val="0"/>
              </a:spcAft>
              <a:buNone/>
            </a:pPr>
            <a:r>
              <a:rPr lang="fr" sz="1700">
                <a:solidFill>
                  <a:schemeClr val="dk1"/>
                </a:solidFill>
                <a:highlight>
                  <a:srgbClr val="FFFFFF"/>
                </a:highlight>
              </a:rPr>
              <a:t>Il dispose d’une extension dans QGIS qui vous relie au serveur Giscloud  </a:t>
            </a:r>
            <a:endParaRPr sz="1700">
              <a:solidFill>
                <a:schemeClr val="dk1"/>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49" name="Google Shape;149;p23"/>
          <p:cNvPicPr preferRelativeResize="0"/>
          <p:nvPr/>
        </p:nvPicPr>
        <p:blipFill>
          <a:blip r:embed="rId3">
            <a:alphaModFix/>
          </a:blip>
          <a:stretch>
            <a:fillRect/>
          </a:stretch>
        </p:blipFill>
        <p:spPr>
          <a:xfrm>
            <a:off x="8540576" y="69950"/>
            <a:ext cx="603425" cy="584250"/>
          </a:xfrm>
          <a:prstGeom prst="rect">
            <a:avLst/>
          </a:prstGeom>
          <a:noFill/>
          <a:ln>
            <a:noFill/>
          </a:ln>
        </p:spPr>
      </p:pic>
      <p:pic>
        <p:nvPicPr>
          <p:cNvPr id="150" name="Google Shape;150;p23"/>
          <p:cNvPicPr preferRelativeResize="0"/>
          <p:nvPr/>
        </p:nvPicPr>
        <p:blipFill>
          <a:blip r:embed="rId4">
            <a:alphaModFix/>
          </a:blip>
          <a:stretch>
            <a:fillRect/>
          </a:stretch>
        </p:blipFill>
        <p:spPr>
          <a:xfrm>
            <a:off x="6489375" y="137050"/>
            <a:ext cx="1905000" cy="845525"/>
          </a:xfrm>
          <a:prstGeom prst="rect">
            <a:avLst/>
          </a:prstGeom>
          <a:noFill/>
          <a:ln>
            <a:noFill/>
          </a:ln>
        </p:spPr>
      </p:pic>
      <p:sp>
        <p:nvSpPr>
          <p:cNvPr id="151" name="Google Shape;151;p23"/>
          <p:cNvSpPr txBox="1"/>
          <p:nvPr/>
        </p:nvSpPr>
        <p:spPr>
          <a:xfrm>
            <a:off x="310800" y="1103875"/>
            <a:ext cx="58254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555555"/>
                </a:solidFill>
                <a:highlight>
                  <a:srgbClr val="FFFFFF"/>
                </a:highlight>
              </a:rPr>
              <a:t>Installation du plugin Qgis Cloud dans QGIS</a:t>
            </a:r>
            <a:endParaRPr b="1" sz="1200">
              <a:solidFill>
                <a:srgbClr val="555555"/>
              </a:solidFill>
              <a:highlight>
                <a:srgbClr val="FFFFFF"/>
              </a:highlight>
            </a:endParaRPr>
          </a:p>
          <a:p>
            <a:pPr indent="0" lvl="0" marL="0" rtl="0" algn="just">
              <a:lnSpc>
                <a:spcPct val="115000"/>
              </a:lnSpc>
              <a:spcBef>
                <a:spcPts val="0"/>
              </a:spcBef>
              <a:spcAft>
                <a:spcPts val="0"/>
              </a:spcAft>
              <a:buNone/>
            </a:pPr>
            <a:r>
              <a:t/>
            </a:r>
            <a:endParaRPr b="1" sz="1200">
              <a:solidFill>
                <a:srgbClr val="555555"/>
              </a:solidFill>
              <a:highlight>
                <a:srgbClr val="FFFFFF"/>
              </a:highlight>
            </a:endParaRPr>
          </a:p>
        </p:txBody>
      </p:sp>
      <p:sp>
        <p:nvSpPr>
          <p:cNvPr id="152" name="Google Shape;152;p23"/>
          <p:cNvSpPr txBox="1"/>
          <p:nvPr/>
        </p:nvSpPr>
        <p:spPr>
          <a:xfrm>
            <a:off x="2179725" y="4682275"/>
            <a:ext cx="30000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chemeClr val="dk1"/>
                </a:solidFill>
                <a:highlight>
                  <a:srgbClr val="FFFFFF"/>
                </a:highlight>
              </a:rPr>
              <a:t>lien WMS et Webmap </a:t>
            </a:r>
            <a:endParaRPr b="1">
              <a:solidFill>
                <a:schemeClr val="dk1"/>
              </a:solidFill>
            </a:endParaRPr>
          </a:p>
        </p:txBody>
      </p:sp>
      <p:pic>
        <p:nvPicPr>
          <p:cNvPr id="153" name="Google Shape;153;p23"/>
          <p:cNvPicPr preferRelativeResize="0"/>
          <p:nvPr/>
        </p:nvPicPr>
        <p:blipFill>
          <a:blip r:embed="rId5">
            <a:alphaModFix/>
          </a:blip>
          <a:stretch>
            <a:fillRect/>
          </a:stretch>
        </p:blipFill>
        <p:spPr>
          <a:xfrm>
            <a:off x="262675" y="1547125"/>
            <a:ext cx="4493325" cy="2744150"/>
          </a:xfrm>
          <a:prstGeom prst="rect">
            <a:avLst/>
          </a:prstGeom>
          <a:noFill/>
          <a:ln cap="flat" cmpd="sng" w="25400">
            <a:solidFill>
              <a:srgbClr val="000000"/>
            </a:solidFill>
            <a:prstDash val="solid"/>
            <a:miter lim="8000"/>
            <a:headEnd len="sm" w="sm" type="none"/>
            <a:tailEnd len="sm" w="sm" type="none"/>
          </a:ln>
        </p:spPr>
      </p:pic>
      <p:cxnSp>
        <p:nvCxnSpPr>
          <p:cNvPr id="154" name="Google Shape;154;p23"/>
          <p:cNvCxnSpPr/>
          <p:nvPr/>
        </p:nvCxnSpPr>
        <p:spPr>
          <a:xfrm flipH="1" rot="10800000">
            <a:off x="2647000" y="3368950"/>
            <a:ext cx="812100" cy="1403700"/>
          </a:xfrm>
          <a:prstGeom prst="straightConnector1">
            <a:avLst/>
          </a:prstGeom>
          <a:noFill/>
          <a:ln cap="flat" cmpd="sng" w="19050">
            <a:solidFill>
              <a:schemeClr val="dk2"/>
            </a:solidFill>
            <a:prstDash val="solid"/>
            <a:round/>
            <a:headEnd len="med" w="med" type="none"/>
            <a:tailEnd len="med" w="med" type="triangle"/>
          </a:ln>
        </p:spPr>
      </p:cxnSp>
      <p:sp>
        <p:nvSpPr>
          <p:cNvPr id="155" name="Google Shape;155;p23"/>
          <p:cNvSpPr/>
          <p:nvPr/>
        </p:nvSpPr>
        <p:spPr>
          <a:xfrm>
            <a:off x="1468800" y="2787250"/>
            <a:ext cx="3000000" cy="581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3"/>
          <p:cNvPicPr preferRelativeResize="0"/>
          <p:nvPr/>
        </p:nvPicPr>
        <p:blipFill>
          <a:blip r:embed="rId6">
            <a:alphaModFix/>
          </a:blip>
          <a:stretch>
            <a:fillRect/>
          </a:stretch>
        </p:blipFill>
        <p:spPr>
          <a:xfrm>
            <a:off x="4908400" y="1294875"/>
            <a:ext cx="4025049" cy="2956275"/>
          </a:xfrm>
          <a:prstGeom prst="rect">
            <a:avLst/>
          </a:prstGeom>
          <a:noFill/>
          <a:ln>
            <a:noFill/>
          </a:ln>
        </p:spPr>
      </p:pic>
      <p:sp>
        <p:nvSpPr>
          <p:cNvPr id="157" name="Google Shape;157;p23"/>
          <p:cNvSpPr txBox="1"/>
          <p:nvPr/>
        </p:nvSpPr>
        <p:spPr>
          <a:xfrm>
            <a:off x="4656225" y="4355425"/>
            <a:ext cx="35151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100" u="sng">
                <a:solidFill>
                  <a:srgbClr val="1155CC"/>
                </a:solidFill>
                <a:hlinkClick r:id="rId7">
                  <a:extLst>
                    <a:ext uri="{A12FA001-AC4F-418D-AE19-62706E023703}">
                      <ahyp:hlinkClr val="tx"/>
                    </a:ext>
                  </a:extLst>
                </a:hlinkClick>
              </a:rPr>
              <a:t>https://qgiscloud.com/yvemalongo/Projet_Qgis_cloud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GISCLOUD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63" name="Google Shape;163;p24"/>
          <p:cNvPicPr preferRelativeResize="0"/>
          <p:nvPr/>
        </p:nvPicPr>
        <p:blipFill>
          <a:blip r:embed="rId3">
            <a:alphaModFix/>
          </a:blip>
          <a:stretch>
            <a:fillRect/>
          </a:stretch>
        </p:blipFill>
        <p:spPr>
          <a:xfrm>
            <a:off x="8540576" y="69950"/>
            <a:ext cx="603425" cy="584250"/>
          </a:xfrm>
          <a:prstGeom prst="rect">
            <a:avLst/>
          </a:prstGeom>
          <a:noFill/>
          <a:ln>
            <a:noFill/>
          </a:ln>
        </p:spPr>
      </p:pic>
      <p:sp>
        <p:nvSpPr>
          <p:cNvPr id="164" name="Google Shape;164;p24"/>
          <p:cNvSpPr txBox="1"/>
          <p:nvPr/>
        </p:nvSpPr>
        <p:spPr>
          <a:xfrm>
            <a:off x="0" y="913400"/>
            <a:ext cx="3750000" cy="3090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200">
              <a:solidFill>
                <a:srgbClr val="555555"/>
              </a:solidFill>
              <a:highlight>
                <a:srgbClr val="FFFFFF"/>
              </a:highlight>
            </a:endParaRPr>
          </a:p>
          <a:p>
            <a:pPr indent="-317500" lvl="0" marL="457200" rtl="0" algn="just">
              <a:lnSpc>
                <a:spcPct val="115000"/>
              </a:lnSpc>
              <a:spcBef>
                <a:spcPts val="0"/>
              </a:spcBef>
              <a:spcAft>
                <a:spcPts val="0"/>
              </a:spcAft>
              <a:buClr>
                <a:srgbClr val="555555"/>
              </a:buClr>
              <a:buSzPts val="1400"/>
              <a:buChar char="-"/>
            </a:pPr>
            <a:r>
              <a:rPr b="1" lang="fr">
                <a:solidFill>
                  <a:srgbClr val="555555"/>
                </a:solidFill>
                <a:highlight>
                  <a:srgbClr val="FFFFFF"/>
                </a:highlight>
              </a:rPr>
              <a:t>Créer</a:t>
            </a:r>
            <a:r>
              <a:rPr b="1" lang="fr">
                <a:solidFill>
                  <a:srgbClr val="555555"/>
                </a:solidFill>
                <a:highlight>
                  <a:srgbClr val="FFFFFF"/>
                </a:highlight>
              </a:rPr>
              <a:t> un compte dans le site : </a:t>
            </a:r>
            <a:endParaRPr b="1">
              <a:solidFill>
                <a:srgbClr val="555555"/>
              </a:solidFill>
              <a:highlight>
                <a:srgbClr val="FFFFFF"/>
              </a:highlight>
            </a:endParaRPr>
          </a:p>
          <a:p>
            <a:pPr indent="0" lvl="0" marL="0" rtl="0" algn="just">
              <a:lnSpc>
                <a:spcPct val="115000"/>
              </a:lnSpc>
              <a:spcBef>
                <a:spcPts val="0"/>
              </a:spcBef>
              <a:spcAft>
                <a:spcPts val="0"/>
              </a:spcAft>
              <a:buNone/>
            </a:pPr>
            <a:r>
              <a:rPr b="1" lang="fr" u="sng">
                <a:solidFill>
                  <a:schemeClr val="hlink"/>
                </a:solidFill>
                <a:highlight>
                  <a:srgbClr val="FFFFFF"/>
                </a:highlight>
                <a:hlinkClick r:id="rId4"/>
              </a:rPr>
              <a:t>https://www.giscloud.com/sign-up</a:t>
            </a:r>
            <a:r>
              <a:rPr b="1" lang="fr">
                <a:solidFill>
                  <a:srgbClr val="555555"/>
                </a:solidFill>
                <a:highlight>
                  <a:srgbClr val="FFFFFF"/>
                </a:highlight>
              </a:rPr>
              <a:t>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a:p>
            <a:pPr indent="-317500" lvl="0" marL="457200" rtl="0" algn="just">
              <a:lnSpc>
                <a:spcPct val="115000"/>
              </a:lnSpc>
              <a:spcBef>
                <a:spcPts val="0"/>
              </a:spcBef>
              <a:spcAft>
                <a:spcPts val="0"/>
              </a:spcAft>
              <a:buClr>
                <a:srgbClr val="555555"/>
              </a:buClr>
              <a:buSzPts val="1400"/>
              <a:buChar char="-"/>
            </a:pPr>
            <a:r>
              <a:rPr b="1" lang="fr">
                <a:solidFill>
                  <a:srgbClr val="555555"/>
                </a:solidFill>
                <a:highlight>
                  <a:srgbClr val="FFFFFF"/>
                </a:highlight>
              </a:rPr>
              <a:t>Installation du plugin Gis Cloud Publisher  dans QGIS,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a:p>
            <a:pPr indent="-317500" lvl="0" marL="457200" rtl="0" algn="just">
              <a:lnSpc>
                <a:spcPct val="115000"/>
              </a:lnSpc>
              <a:spcBef>
                <a:spcPts val="0"/>
              </a:spcBef>
              <a:spcAft>
                <a:spcPts val="0"/>
              </a:spcAft>
              <a:buClr>
                <a:srgbClr val="555555"/>
              </a:buClr>
              <a:buSzPts val="1400"/>
              <a:buChar char="-"/>
            </a:pPr>
            <a:r>
              <a:rPr b="1" lang="fr">
                <a:solidFill>
                  <a:srgbClr val="555555"/>
                </a:solidFill>
                <a:highlight>
                  <a:srgbClr val="FFFFFF"/>
                </a:highlight>
              </a:rPr>
              <a:t>Se connecter sur son compte via QGIS</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p:txBody>
      </p:sp>
      <p:pic>
        <p:nvPicPr>
          <p:cNvPr id="165" name="Google Shape;165;p24"/>
          <p:cNvPicPr preferRelativeResize="0"/>
          <p:nvPr/>
        </p:nvPicPr>
        <p:blipFill>
          <a:blip r:embed="rId5">
            <a:alphaModFix/>
          </a:blip>
          <a:stretch>
            <a:fillRect/>
          </a:stretch>
        </p:blipFill>
        <p:spPr>
          <a:xfrm>
            <a:off x="6136200" y="180700"/>
            <a:ext cx="1774650" cy="1189500"/>
          </a:xfrm>
          <a:prstGeom prst="rect">
            <a:avLst/>
          </a:prstGeom>
          <a:noFill/>
          <a:ln>
            <a:noFill/>
          </a:ln>
        </p:spPr>
      </p:pic>
      <p:pic>
        <p:nvPicPr>
          <p:cNvPr id="166" name="Google Shape;166;p24"/>
          <p:cNvPicPr preferRelativeResize="0"/>
          <p:nvPr/>
        </p:nvPicPr>
        <p:blipFill>
          <a:blip r:embed="rId6">
            <a:alphaModFix/>
          </a:blip>
          <a:stretch>
            <a:fillRect/>
          </a:stretch>
        </p:blipFill>
        <p:spPr>
          <a:xfrm>
            <a:off x="5594675" y="1454825"/>
            <a:ext cx="3594524" cy="2625899"/>
          </a:xfrm>
          <a:prstGeom prst="rect">
            <a:avLst/>
          </a:prstGeom>
          <a:noFill/>
          <a:ln>
            <a:noFill/>
          </a:ln>
        </p:spPr>
      </p:pic>
      <p:pic>
        <p:nvPicPr>
          <p:cNvPr id="167" name="Google Shape;167;p24"/>
          <p:cNvPicPr preferRelativeResize="0"/>
          <p:nvPr/>
        </p:nvPicPr>
        <p:blipFill>
          <a:blip r:embed="rId7">
            <a:alphaModFix/>
          </a:blip>
          <a:stretch>
            <a:fillRect/>
          </a:stretch>
        </p:blipFill>
        <p:spPr>
          <a:xfrm>
            <a:off x="3412553" y="2917650"/>
            <a:ext cx="3459851" cy="268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GISCLOUD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73" name="Google Shape;173;p25"/>
          <p:cNvPicPr preferRelativeResize="0"/>
          <p:nvPr/>
        </p:nvPicPr>
        <p:blipFill>
          <a:blip r:embed="rId3">
            <a:alphaModFix/>
          </a:blip>
          <a:stretch>
            <a:fillRect/>
          </a:stretch>
        </p:blipFill>
        <p:spPr>
          <a:xfrm>
            <a:off x="8540576" y="69950"/>
            <a:ext cx="603425" cy="584250"/>
          </a:xfrm>
          <a:prstGeom prst="rect">
            <a:avLst/>
          </a:prstGeom>
          <a:noFill/>
          <a:ln>
            <a:noFill/>
          </a:ln>
        </p:spPr>
      </p:pic>
      <p:sp>
        <p:nvSpPr>
          <p:cNvPr id="174" name="Google Shape;174;p25"/>
          <p:cNvSpPr txBox="1"/>
          <p:nvPr/>
        </p:nvSpPr>
        <p:spPr>
          <a:xfrm>
            <a:off x="0" y="913400"/>
            <a:ext cx="3750000" cy="86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200">
              <a:solidFill>
                <a:srgbClr val="555555"/>
              </a:solidFill>
              <a:highlight>
                <a:srgbClr val="FFFFFF"/>
              </a:highlight>
            </a:endParaRPr>
          </a:p>
          <a:p>
            <a:pPr indent="0" lvl="0" marL="457200" rtl="0" algn="just">
              <a:lnSpc>
                <a:spcPct val="115000"/>
              </a:lnSpc>
              <a:spcBef>
                <a:spcPts val="0"/>
              </a:spcBef>
              <a:spcAft>
                <a:spcPts val="0"/>
              </a:spcAft>
              <a:buNone/>
            </a:pPr>
            <a:r>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p:txBody>
      </p:sp>
      <p:pic>
        <p:nvPicPr>
          <p:cNvPr id="175" name="Google Shape;175;p25"/>
          <p:cNvPicPr preferRelativeResize="0"/>
          <p:nvPr/>
        </p:nvPicPr>
        <p:blipFill>
          <a:blip r:embed="rId4">
            <a:alphaModFix/>
          </a:blip>
          <a:stretch>
            <a:fillRect/>
          </a:stretch>
        </p:blipFill>
        <p:spPr>
          <a:xfrm>
            <a:off x="6136200" y="180700"/>
            <a:ext cx="1774650" cy="1189500"/>
          </a:xfrm>
          <a:prstGeom prst="rect">
            <a:avLst/>
          </a:prstGeom>
          <a:noFill/>
          <a:ln>
            <a:noFill/>
          </a:ln>
        </p:spPr>
      </p:pic>
      <p:pic>
        <p:nvPicPr>
          <p:cNvPr id="176" name="Google Shape;176;p25"/>
          <p:cNvPicPr preferRelativeResize="0"/>
          <p:nvPr/>
        </p:nvPicPr>
        <p:blipFill>
          <a:blip r:embed="rId5">
            <a:alphaModFix/>
          </a:blip>
          <a:stretch>
            <a:fillRect/>
          </a:stretch>
        </p:blipFill>
        <p:spPr>
          <a:xfrm>
            <a:off x="110275" y="1002625"/>
            <a:ext cx="4602100" cy="3449051"/>
          </a:xfrm>
          <a:prstGeom prst="rect">
            <a:avLst/>
          </a:prstGeom>
          <a:noFill/>
          <a:ln cap="flat" cmpd="sng" w="9525">
            <a:solidFill>
              <a:schemeClr val="dk2"/>
            </a:solidFill>
            <a:prstDash val="solid"/>
            <a:round/>
            <a:headEnd len="sm" w="sm" type="none"/>
            <a:tailEnd len="sm" w="sm" type="none"/>
          </a:ln>
        </p:spPr>
      </p:pic>
      <p:pic>
        <p:nvPicPr>
          <p:cNvPr id="177" name="Google Shape;177;p25"/>
          <p:cNvPicPr preferRelativeResize="0"/>
          <p:nvPr/>
        </p:nvPicPr>
        <p:blipFill>
          <a:blip r:embed="rId6">
            <a:alphaModFix/>
          </a:blip>
          <a:stretch>
            <a:fillRect/>
          </a:stretch>
        </p:blipFill>
        <p:spPr>
          <a:xfrm>
            <a:off x="5153525" y="1522600"/>
            <a:ext cx="3838075" cy="2668400"/>
          </a:xfrm>
          <a:prstGeom prst="rect">
            <a:avLst/>
          </a:prstGeom>
          <a:noFill/>
          <a:ln>
            <a:noFill/>
          </a:ln>
        </p:spPr>
      </p:pic>
      <p:cxnSp>
        <p:nvCxnSpPr>
          <p:cNvPr id="178" name="Google Shape;178;p25"/>
          <p:cNvCxnSpPr/>
          <p:nvPr/>
        </p:nvCxnSpPr>
        <p:spPr>
          <a:xfrm rot="10800000">
            <a:off x="5955650" y="3208300"/>
            <a:ext cx="691800" cy="1253400"/>
          </a:xfrm>
          <a:prstGeom prst="straightConnector1">
            <a:avLst/>
          </a:prstGeom>
          <a:noFill/>
          <a:ln cap="flat" cmpd="sng" w="9525">
            <a:solidFill>
              <a:schemeClr val="dk2"/>
            </a:solidFill>
            <a:prstDash val="solid"/>
            <a:round/>
            <a:headEnd len="med" w="med" type="none"/>
            <a:tailEnd len="med" w="med" type="triangle"/>
          </a:ln>
        </p:spPr>
      </p:cxnSp>
      <p:sp>
        <p:nvSpPr>
          <p:cNvPr id="179" name="Google Shape;179;p25"/>
          <p:cNvSpPr txBox="1"/>
          <p:nvPr/>
        </p:nvSpPr>
        <p:spPr>
          <a:xfrm>
            <a:off x="5247800" y="4451675"/>
            <a:ext cx="30000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chemeClr val="dk1"/>
                </a:solidFill>
                <a:highlight>
                  <a:srgbClr val="FFFFFF"/>
                </a:highlight>
              </a:rPr>
              <a:t>Publier la carte online </a:t>
            </a:r>
            <a:endParaRPr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nvSpPr>
        <p:spPr>
          <a:xfrm>
            <a:off x="0" y="15763"/>
            <a:ext cx="9144000" cy="1088100"/>
          </a:xfrm>
          <a:prstGeom prst="rect">
            <a:avLst/>
          </a:prstGeom>
          <a:solidFill>
            <a:srgbClr val="B6D7A8"/>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sz="1900">
                <a:solidFill>
                  <a:srgbClr val="0000FF"/>
                </a:solidFill>
              </a:rPr>
              <a:t>Service WebGIS Client : LIZMAP(Bonus )</a:t>
            </a:r>
            <a:endParaRPr sz="1900">
              <a:solidFill>
                <a:srgbClr val="0000FF"/>
              </a:solidFill>
            </a:endParaRPr>
          </a:p>
          <a:p>
            <a:pPr indent="0" lvl="0" marL="0" rtl="0" algn="just">
              <a:lnSpc>
                <a:spcPct val="115000"/>
              </a:lnSpc>
              <a:spcBef>
                <a:spcPts val="0"/>
              </a:spcBef>
              <a:spcAft>
                <a:spcPts val="0"/>
              </a:spcAft>
              <a:buNone/>
            </a:pPr>
            <a:r>
              <a:t/>
            </a:r>
            <a:endParaRPr sz="1900">
              <a:solidFill>
                <a:srgbClr val="0000FF"/>
              </a:solidFill>
              <a:highlight>
                <a:schemeClr val="lt1"/>
              </a:highlight>
            </a:endParaRPr>
          </a:p>
          <a:p>
            <a:pPr indent="0" lvl="0" marL="0" rtl="0" algn="just">
              <a:lnSpc>
                <a:spcPct val="115000"/>
              </a:lnSpc>
              <a:spcBef>
                <a:spcPts val="0"/>
              </a:spcBef>
              <a:spcAft>
                <a:spcPts val="0"/>
              </a:spcAft>
              <a:buNone/>
            </a:pPr>
            <a:r>
              <a:t/>
            </a:r>
            <a:endParaRPr sz="1500">
              <a:solidFill>
                <a:srgbClr val="0000FF"/>
              </a:solidFill>
              <a:highlight>
                <a:schemeClr val="lt1"/>
              </a:highlight>
            </a:endParaRPr>
          </a:p>
        </p:txBody>
      </p:sp>
      <p:pic>
        <p:nvPicPr>
          <p:cNvPr id="185" name="Google Shape;185;p26"/>
          <p:cNvPicPr preferRelativeResize="0"/>
          <p:nvPr/>
        </p:nvPicPr>
        <p:blipFill>
          <a:blip r:embed="rId3">
            <a:alphaModFix/>
          </a:blip>
          <a:stretch>
            <a:fillRect/>
          </a:stretch>
        </p:blipFill>
        <p:spPr>
          <a:xfrm>
            <a:off x="8540576" y="69950"/>
            <a:ext cx="603425" cy="584250"/>
          </a:xfrm>
          <a:prstGeom prst="rect">
            <a:avLst/>
          </a:prstGeom>
          <a:noFill/>
          <a:ln>
            <a:noFill/>
          </a:ln>
        </p:spPr>
      </p:pic>
      <p:sp>
        <p:nvSpPr>
          <p:cNvPr id="186" name="Google Shape;186;p26"/>
          <p:cNvSpPr txBox="1"/>
          <p:nvPr/>
        </p:nvSpPr>
        <p:spPr>
          <a:xfrm>
            <a:off x="0" y="913400"/>
            <a:ext cx="3750000" cy="86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200">
              <a:solidFill>
                <a:srgbClr val="555555"/>
              </a:solidFill>
              <a:highlight>
                <a:srgbClr val="FFFFFF"/>
              </a:highlight>
            </a:endParaRPr>
          </a:p>
          <a:p>
            <a:pPr indent="0" lvl="0" marL="457200" rtl="0" algn="just">
              <a:lnSpc>
                <a:spcPct val="115000"/>
              </a:lnSpc>
              <a:spcBef>
                <a:spcPts val="0"/>
              </a:spcBef>
              <a:spcAft>
                <a:spcPts val="0"/>
              </a:spcAft>
              <a:buNone/>
            </a:pPr>
            <a:r>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p:txBody>
      </p:sp>
      <p:pic>
        <p:nvPicPr>
          <p:cNvPr id="187" name="Google Shape;187;p26"/>
          <p:cNvPicPr preferRelativeResize="0"/>
          <p:nvPr/>
        </p:nvPicPr>
        <p:blipFill>
          <a:blip r:embed="rId4">
            <a:alphaModFix/>
          </a:blip>
          <a:stretch>
            <a:fillRect/>
          </a:stretch>
        </p:blipFill>
        <p:spPr>
          <a:xfrm>
            <a:off x="6740775" y="390175"/>
            <a:ext cx="1799800" cy="1188200"/>
          </a:xfrm>
          <a:prstGeom prst="rect">
            <a:avLst/>
          </a:prstGeom>
          <a:noFill/>
          <a:ln>
            <a:noFill/>
          </a:ln>
        </p:spPr>
      </p:pic>
      <p:sp>
        <p:nvSpPr>
          <p:cNvPr id="188" name="Google Shape;188;p26"/>
          <p:cNvSpPr txBox="1"/>
          <p:nvPr/>
        </p:nvSpPr>
        <p:spPr>
          <a:xfrm>
            <a:off x="0" y="581525"/>
            <a:ext cx="9003600" cy="4671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450">
                <a:solidFill>
                  <a:schemeClr val="hlink"/>
                </a:solidFill>
                <a:highlight>
                  <a:srgbClr val="FFFFFF"/>
                </a:highlight>
                <a:uFill>
                  <a:noFill/>
                </a:uFill>
                <a:latin typeface="Open Sans"/>
                <a:ea typeface="Open Sans"/>
                <a:cs typeface="Open Sans"/>
                <a:sym typeface="Open Sans"/>
                <a:hlinkClick r:id="rId5"/>
              </a:rPr>
              <a:t>Lizmap est un logiciel open source</a:t>
            </a:r>
            <a:r>
              <a:rPr lang="fr" sz="1450">
                <a:solidFill>
                  <a:srgbClr val="4B505A"/>
                </a:solidFill>
                <a:highlight>
                  <a:srgbClr val="FFFFFF"/>
                </a:highlight>
                <a:latin typeface="Open Sans"/>
                <a:ea typeface="Open Sans"/>
                <a:cs typeface="Open Sans"/>
                <a:sym typeface="Open Sans"/>
              </a:rPr>
              <a:t>, conçu par 3Liz</a:t>
            </a:r>
            <a:endParaRPr b="1" sz="1800">
              <a:solidFill>
                <a:srgbClr val="4B505A"/>
              </a:solidFill>
              <a:highlight>
                <a:srgbClr val="FFFFFF"/>
              </a:highlight>
              <a:latin typeface="Open Sans"/>
              <a:ea typeface="Open Sans"/>
              <a:cs typeface="Open Sans"/>
              <a:sym typeface="Open Sans"/>
            </a:endParaRPr>
          </a:p>
          <a:p>
            <a:pPr indent="0" lvl="0" marL="0" rtl="0" algn="just">
              <a:spcBef>
                <a:spcPts val="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spcBef>
                <a:spcPts val="0"/>
              </a:spcBef>
              <a:spcAft>
                <a:spcPts val="0"/>
              </a:spcAft>
              <a:buNone/>
            </a:pPr>
            <a:r>
              <a:rPr b="1" lang="fr">
                <a:solidFill>
                  <a:srgbClr val="4B505A"/>
                </a:solidFill>
                <a:highlight>
                  <a:srgbClr val="FFFFFF"/>
                </a:highlight>
                <a:latin typeface="Open Sans"/>
                <a:ea typeface="Open Sans"/>
                <a:cs typeface="Open Sans"/>
                <a:sym typeface="Open Sans"/>
              </a:rPr>
              <a:t>Lizmap</a:t>
            </a:r>
            <a:r>
              <a:rPr lang="fr">
                <a:solidFill>
                  <a:srgbClr val="4B505A"/>
                </a:solidFill>
                <a:highlight>
                  <a:srgbClr val="FFFFFF"/>
                </a:highlight>
                <a:latin typeface="Open Sans"/>
                <a:ea typeface="Open Sans"/>
                <a:cs typeface="Open Sans"/>
                <a:sym typeface="Open Sans"/>
              </a:rPr>
              <a:t> permet depuis QGIS® de créer des applications Web cartographiques</a:t>
            </a:r>
            <a:endParaRPr>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0"/>
              </a:spcBef>
              <a:spcAft>
                <a:spcPts val="0"/>
              </a:spcAft>
              <a:buNone/>
            </a:pPr>
            <a:r>
              <a:t/>
            </a:r>
            <a:endParaRPr sz="1600">
              <a:solidFill>
                <a:srgbClr val="404040"/>
              </a:solidFill>
              <a:highlight>
                <a:srgbClr val="FCFCFC"/>
              </a:highlight>
            </a:endParaRPr>
          </a:p>
          <a:p>
            <a:pPr indent="0" lvl="0" marL="0" rtl="0" algn="just">
              <a:lnSpc>
                <a:spcPct val="150000"/>
              </a:lnSpc>
              <a:spcBef>
                <a:spcPts val="1800"/>
              </a:spcBef>
              <a:spcAft>
                <a:spcPts val="0"/>
              </a:spcAft>
              <a:buNone/>
            </a:pPr>
            <a:r>
              <a:rPr lang="fr" sz="1600">
                <a:solidFill>
                  <a:srgbClr val="404040"/>
                </a:solidFill>
                <a:highlight>
                  <a:srgbClr val="FCFCFC"/>
                </a:highlight>
              </a:rPr>
              <a:t>Pour pouvoir mettre en ligne sa carte, l’éditeur configure les options de publication (échelles, fonds de carte, metadonnées) avec le </a:t>
            </a:r>
            <a:r>
              <a:rPr b="1" lang="fr" sz="1600">
                <a:solidFill>
                  <a:srgbClr val="404040"/>
                </a:solidFill>
                <a:highlight>
                  <a:srgbClr val="FCFCFC"/>
                </a:highlight>
              </a:rPr>
              <a:t>plugin Lizmap</a:t>
            </a:r>
            <a:r>
              <a:rPr lang="fr" sz="1600">
                <a:solidFill>
                  <a:srgbClr val="404040"/>
                </a:solidFill>
                <a:highlight>
                  <a:srgbClr val="FCFCFC"/>
                </a:highlight>
              </a:rPr>
              <a:t> dans son application QGIS. Il réalise ensuite une synchronisation sécurisée de son dossier de travail avec son serveur en intra- ou extranet.</a:t>
            </a:r>
            <a:endParaRPr sz="1600">
              <a:solidFill>
                <a:srgbClr val="404040"/>
              </a:solidFill>
              <a:highlight>
                <a:srgbClr val="FCFCFC"/>
              </a:highlight>
            </a:endParaRPr>
          </a:p>
          <a:p>
            <a:pPr indent="0" lvl="0" marL="0" rtl="0" algn="just">
              <a:lnSpc>
                <a:spcPct val="150000"/>
              </a:lnSpc>
              <a:spcBef>
                <a:spcPts val="1800"/>
              </a:spcBef>
              <a:spcAft>
                <a:spcPts val="0"/>
              </a:spcAft>
              <a:buNone/>
            </a:pPr>
            <a:r>
              <a:t/>
            </a:r>
            <a:endParaRPr sz="1600">
              <a:solidFill>
                <a:srgbClr val="404040"/>
              </a:solidFill>
              <a:highlight>
                <a:srgbClr val="FCFCFC"/>
              </a:highlight>
            </a:endParaRPr>
          </a:p>
          <a:p>
            <a:pPr indent="0" lvl="0" marL="0" rtl="0" algn="just">
              <a:lnSpc>
                <a:spcPct val="150000"/>
              </a:lnSpc>
              <a:spcBef>
                <a:spcPts val="1800"/>
              </a:spcBef>
              <a:spcAft>
                <a:spcPts val="1800"/>
              </a:spcAft>
              <a:buNone/>
            </a:pPr>
            <a:r>
              <a:rPr lang="fr" sz="1500">
                <a:solidFill>
                  <a:srgbClr val="404040"/>
                </a:solidFill>
                <a:highlight>
                  <a:srgbClr val="FCFCFC"/>
                </a:highlight>
              </a:rPr>
              <a:t>Lorsque la synchronisation est terminée, la carte QGIS est alors accessible sur Internet à l’identique. Elle est consultable sur l’application </a:t>
            </a:r>
            <a:r>
              <a:rPr b="1" lang="fr" sz="1500">
                <a:solidFill>
                  <a:srgbClr val="404040"/>
                </a:solidFill>
                <a:highlight>
                  <a:srgbClr val="FCFCFC"/>
                </a:highlight>
              </a:rPr>
              <a:t>Lizmap Web Client</a:t>
            </a:r>
            <a:r>
              <a:rPr lang="fr" sz="1500">
                <a:solidFill>
                  <a:srgbClr val="404040"/>
                </a:solidFill>
                <a:highlight>
                  <a:srgbClr val="FCFCFC"/>
                </a:highlight>
              </a:rPr>
              <a:t> au travers des navigateurs majeurs (Firefox, Safari, Chrome, Internet Explorer).</a:t>
            </a:r>
            <a:endParaRPr sz="1500">
              <a:solidFill>
                <a:srgbClr val="404040"/>
              </a:solidFill>
              <a:highlight>
                <a:srgbClr val="FCFCFC"/>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7"/>
          <p:cNvPicPr preferRelativeResize="0"/>
          <p:nvPr/>
        </p:nvPicPr>
        <p:blipFill>
          <a:blip r:embed="rId3">
            <a:alphaModFix/>
          </a:blip>
          <a:stretch>
            <a:fillRect/>
          </a:stretch>
        </p:blipFill>
        <p:spPr>
          <a:xfrm>
            <a:off x="892375" y="912375"/>
            <a:ext cx="6974399" cy="3920301"/>
          </a:xfrm>
          <a:prstGeom prst="rect">
            <a:avLst/>
          </a:prstGeom>
          <a:noFill/>
          <a:ln>
            <a:noFill/>
          </a:ln>
        </p:spPr>
      </p:pic>
      <p:sp>
        <p:nvSpPr>
          <p:cNvPr id="194" name="Google Shape;194;p27"/>
          <p:cNvSpPr txBox="1"/>
          <p:nvPr/>
        </p:nvSpPr>
        <p:spPr>
          <a:xfrm>
            <a:off x="2476500" y="320825"/>
            <a:ext cx="3358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00"/>
              </a:spcAft>
              <a:buNone/>
            </a:pPr>
            <a:r>
              <a:rPr b="1" lang="fr" sz="1800">
                <a:solidFill>
                  <a:srgbClr val="404040"/>
                </a:solidFill>
                <a:highlight>
                  <a:srgbClr val="FCFCFC"/>
                </a:highlight>
                <a:latin typeface="Georgia"/>
                <a:ea typeface="Georgia"/>
                <a:cs typeface="Georgia"/>
                <a:sym typeface="Georgia"/>
              </a:rPr>
              <a:t>Architecture de Lizmap</a:t>
            </a:r>
            <a:endParaRPr b="1" sz="1800">
              <a:solidFill>
                <a:srgbClr val="404040"/>
              </a:solidFill>
              <a:highlight>
                <a:srgbClr val="FCFCFC"/>
              </a:highlight>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nvSpPr>
        <p:spPr>
          <a:xfrm>
            <a:off x="0" y="15763"/>
            <a:ext cx="9144000" cy="1088100"/>
          </a:xfrm>
          <a:prstGeom prst="rect">
            <a:avLst/>
          </a:prstGeom>
          <a:solidFill>
            <a:srgbClr val="B6D7A8"/>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sz="1900">
                <a:solidFill>
                  <a:srgbClr val="0000FF"/>
                </a:solidFill>
              </a:rPr>
              <a:t>Service WebGIS Client : LIZMAP(Bonus )</a:t>
            </a:r>
            <a:endParaRPr sz="1900">
              <a:solidFill>
                <a:srgbClr val="0000FF"/>
              </a:solidFill>
            </a:endParaRPr>
          </a:p>
          <a:p>
            <a:pPr indent="0" lvl="0" marL="0" rtl="0" algn="just">
              <a:lnSpc>
                <a:spcPct val="115000"/>
              </a:lnSpc>
              <a:spcBef>
                <a:spcPts val="0"/>
              </a:spcBef>
              <a:spcAft>
                <a:spcPts val="0"/>
              </a:spcAft>
              <a:buNone/>
            </a:pPr>
            <a:r>
              <a:t/>
            </a:r>
            <a:endParaRPr sz="1900">
              <a:solidFill>
                <a:srgbClr val="0000FF"/>
              </a:solidFill>
              <a:highlight>
                <a:schemeClr val="lt1"/>
              </a:highlight>
            </a:endParaRPr>
          </a:p>
          <a:p>
            <a:pPr indent="0" lvl="0" marL="0" rtl="0" algn="just">
              <a:lnSpc>
                <a:spcPct val="115000"/>
              </a:lnSpc>
              <a:spcBef>
                <a:spcPts val="0"/>
              </a:spcBef>
              <a:spcAft>
                <a:spcPts val="0"/>
              </a:spcAft>
              <a:buNone/>
            </a:pPr>
            <a:r>
              <a:t/>
            </a:r>
            <a:endParaRPr sz="1500">
              <a:solidFill>
                <a:srgbClr val="0000FF"/>
              </a:solidFill>
              <a:highlight>
                <a:schemeClr val="lt1"/>
              </a:highlight>
            </a:endParaRPr>
          </a:p>
        </p:txBody>
      </p:sp>
      <p:pic>
        <p:nvPicPr>
          <p:cNvPr id="200" name="Google Shape;200;p28"/>
          <p:cNvPicPr preferRelativeResize="0"/>
          <p:nvPr/>
        </p:nvPicPr>
        <p:blipFill>
          <a:blip r:embed="rId3">
            <a:alphaModFix/>
          </a:blip>
          <a:stretch>
            <a:fillRect/>
          </a:stretch>
        </p:blipFill>
        <p:spPr>
          <a:xfrm>
            <a:off x="8540576" y="69950"/>
            <a:ext cx="603425" cy="584250"/>
          </a:xfrm>
          <a:prstGeom prst="rect">
            <a:avLst/>
          </a:prstGeom>
          <a:noFill/>
          <a:ln>
            <a:noFill/>
          </a:ln>
        </p:spPr>
      </p:pic>
      <p:sp>
        <p:nvSpPr>
          <p:cNvPr id="201" name="Google Shape;201;p28"/>
          <p:cNvSpPr txBox="1"/>
          <p:nvPr/>
        </p:nvSpPr>
        <p:spPr>
          <a:xfrm>
            <a:off x="0" y="913400"/>
            <a:ext cx="3750000" cy="86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200">
              <a:solidFill>
                <a:srgbClr val="555555"/>
              </a:solidFill>
              <a:highlight>
                <a:srgbClr val="FFFFFF"/>
              </a:highlight>
            </a:endParaRPr>
          </a:p>
          <a:p>
            <a:pPr indent="0" lvl="0" marL="457200" rtl="0" algn="just">
              <a:lnSpc>
                <a:spcPct val="115000"/>
              </a:lnSpc>
              <a:spcBef>
                <a:spcPts val="0"/>
              </a:spcBef>
              <a:spcAft>
                <a:spcPts val="0"/>
              </a:spcAft>
              <a:buNone/>
            </a:pPr>
            <a:r>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p:txBody>
      </p:sp>
      <p:pic>
        <p:nvPicPr>
          <p:cNvPr id="202" name="Google Shape;202;p28"/>
          <p:cNvPicPr preferRelativeResize="0"/>
          <p:nvPr/>
        </p:nvPicPr>
        <p:blipFill>
          <a:blip r:embed="rId4">
            <a:alphaModFix/>
          </a:blip>
          <a:stretch>
            <a:fillRect/>
          </a:stretch>
        </p:blipFill>
        <p:spPr>
          <a:xfrm>
            <a:off x="6580350" y="199275"/>
            <a:ext cx="1799800" cy="1188200"/>
          </a:xfrm>
          <a:prstGeom prst="rect">
            <a:avLst/>
          </a:prstGeom>
          <a:noFill/>
          <a:ln>
            <a:noFill/>
          </a:ln>
        </p:spPr>
      </p:pic>
      <p:sp>
        <p:nvSpPr>
          <p:cNvPr id="203" name="Google Shape;203;p28"/>
          <p:cNvSpPr txBox="1"/>
          <p:nvPr/>
        </p:nvSpPr>
        <p:spPr>
          <a:xfrm>
            <a:off x="0" y="509763"/>
            <a:ext cx="9003600" cy="6046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450">
                <a:solidFill>
                  <a:schemeClr val="hlink"/>
                </a:solidFill>
                <a:highlight>
                  <a:srgbClr val="FFFFFF"/>
                </a:highlight>
                <a:uFill>
                  <a:noFill/>
                </a:uFill>
                <a:latin typeface="Open Sans"/>
                <a:ea typeface="Open Sans"/>
                <a:cs typeface="Open Sans"/>
                <a:sym typeface="Open Sans"/>
                <a:hlinkClick r:id="rId5"/>
              </a:rPr>
              <a:t>Lizmap est un logiciel open source</a:t>
            </a:r>
            <a:r>
              <a:rPr lang="fr" sz="1450">
                <a:solidFill>
                  <a:srgbClr val="4B505A"/>
                </a:solidFill>
                <a:highlight>
                  <a:srgbClr val="FFFFFF"/>
                </a:highlight>
                <a:latin typeface="Open Sans"/>
                <a:ea typeface="Open Sans"/>
                <a:cs typeface="Open Sans"/>
                <a:sym typeface="Open Sans"/>
              </a:rPr>
              <a:t>, conçu par 3Liz</a:t>
            </a:r>
            <a:endParaRPr b="1" sz="1800">
              <a:solidFill>
                <a:srgbClr val="4B505A"/>
              </a:solidFill>
              <a:highlight>
                <a:srgbClr val="FFFFFF"/>
              </a:highlight>
              <a:latin typeface="Open Sans"/>
              <a:ea typeface="Open Sans"/>
              <a:cs typeface="Open Sans"/>
              <a:sym typeface="Open Sans"/>
            </a:endParaRPr>
          </a:p>
          <a:p>
            <a:pPr indent="0" lvl="0" marL="0" rtl="0" algn="just">
              <a:spcBef>
                <a:spcPts val="0"/>
              </a:spcBef>
              <a:spcAft>
                <a:spcPts val="0"/>
              </a:spcAft>
              <a:buNone/>
            </a:pPr>
            <a:r>
              <a:t/>
            </a:r>
            <a:endParaRPr b="1">
              <a:solidFill>
                <a:srgbClr val="4B505A"/>
              </a:solidFill>
              <a:highlight>
                <a:srgbClr val="FFFFFF"/>
              </a:highlight>
              <a:latin typeface="Open Sans"/>
              <a:ea typeface="Open Sans"/>
              <a:cs typeface="Open Sans"/>
              <a:sym typeface="Open Sans"/>
            </a:endParaRPr>
          </a:p>
          <a:p>
            <a:pPr indent="-317500" lvl="0" marL="457200" rtl="0" algn="just">
              <a:lnSpc>
                <a:spcPct val="150000"/>
              </a:lnSpc>
              <a:spcBef>
                <a:spcPts val="1000"/>
              </a:spcBef>
              <a:spcAft>
                <a:spcPts val="0"/>
              </a:spcAft>
              <a:buClr>
                <a:schemeClr val="dk1"/>
              </a:buClr>
              <a:buSzPts val="1400"/>
              <a:buFont typeface="Open Sans"/>
              <a:buChar char="-"/>
            </a:pPr>
            <a:r>
              <a:rPr lang="fr">
                <a:solidFill>
                  <a:schemeClr val="dk1"/>
                </a:solidFill>
                <a:highlight>
                  <a:srgbClr val="FFFFFF"/>
                </a:highlight>
                <a:latin typeface="Open Sans"/>
                <a:ea typeface="Open Sans"/>
                <a:cs typeface="Open Sans"/>
                <a:sym typeface="Open Sans"/>
              </a:rPr>
              <a:t>Installer le plugin lizmap via QGIS </a:t>
            </a:r>
            <a:endParaRPr>
              <a:solidFill>
                <a:schemeClr val="dk1"/>
              </a:solidFill>
              <a:highlight>
                <a:srgbClr val="FFFFFF"/>
              </a:highlight>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 sz="1300">
                <a:solidFill>
                  <a:schemeClr val="dk1"/>
                </a:solidFill>
                <a:highlight>
                  <a:srgbClr val="FCFCFC"/>
                </a:highlight>
              </a:rPr>
              <a:t>configure les options de publication (échelles, fonds de carte, metadonnées) avec le </a:t>
            </a:r>
            <a:r>
              <a:rPr b="1" lang="fr" sz="1300">
                <a:solidFill>
                  <a:schemeClr val="dk1"/>
                </a:solidFill>
                <a:highlight>
                  <a:srgbClr val="FCFCFC"/>
                </a:highlight>
              </a:rPr>
              <a:t>plugin Lizmap</a:t>
            </a:r>
            <a:r>
              <a:rPr lang="fr" sz="1300">
                <a:solidFill>
                  <a:schemeClr val="dk1"/>
                </a:solidFill>
                <a:highlight>
                  <a:srgbClr val="FCFCFC"/>
                </a:highlight>
              </a:rPr>
              <a:t> dans son application QGIS</a:t>
            </a:r>
            <a:endParaRPr b="1" sz="1500">
              <a:solidFill>
                <a:schemeClr val="dk1"/>
              </a:solidFill>
              <a:highlight>
                <a:srgbClr val="FFFFFF"/>
              </a:highlight>
              <a:latin typeface="Open Sans"/>
              <a:ea typeface="Open Sans"/>
              <a:cs typeface="Open Sans"/>
              <a:sym typeface="Open Sans"/>
            </a:endParaRPr>
          </a:p>
          <a:p>
            <a:pPr indent="0" lvl="0" marL="45720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1800"/>
              </a:spcAft>
              <a:buNone/>
            </a:pPr>
            <a:r>
              <a:t/>
            </a:r>
            <a:endParaRPr b="1">
              <a:solidFill>
                <a:srgbClr val="4B505A"/>
              </a:solidFill>
              <a:highlight>
                <a:srgbClr val="FFFFFF"/>
              </a:highlight>
              <a:latin typeface="Open Sans"/>
              <a:ea typeface="Open Sans"/>
              <a:cs typeface="Open Sans"/>
              <a:sym typeface="Open Sans"/>
            </a:endParaRPr>
          </a:p>
        </p:txBody>
      </p:sp>
      <p:pic>
        <p:nvPicPr>
          <p:cNvPr id="204" name="Google Shape;204;p28"/>
          <p:cNvPicPr preferRelativeResize="0"/>
          <p:nvPr/>
        </p:nvPicPr>
        <p:blipFill>
          <a:blip r:embed="rId6">
            <a:alphaModFix/>
          </a:blip>
          <a:stretch>
            <a:fillRect/>
          </a:stretch>
        </p:blipFill>
        <p:spPr>
          <a:xfrm>
            <a:off x="4932950" y="1773800"/>
            <a:ext cx="4070648" cy="3090475"/>
          </a:xfrm>
          <a:prstGeom prst="rect">
            <a:avLst/>
          </a:prstGeom>
          <a:noFill/>
          <a:ln>
            <a:noFill/>
          </a:ln>
        </p:spPr>
      </p:pic>
      <p:pic>
        <p:nvPicPr>
          <p:cNvPr id="205" name="Google Shape;205;p28"/>
          <p:cNvPicPr preferRelativeResize="0"/>
          <p:nvPr/>
        </p:nvPicPr>
        <p:blipFill>
          <a:blip r:embed="rId7">
            <a:alphaModFix/>
          </a:blip>
          <a:stretch>
            <a:fillRect/>
          </a:stretch>
        </p:blipFill>
        <p:spPr>
          <a:xfrm>
            <a:off x="222400" y="2123425"/>
            <a:ext cx="4540124" cy="30904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nvSpPr>
        <p:spPr>
          <a:xfrm>
            <a:off x="0" y="15763"/>
            <a:ext cx="9144000" cy="1088100"/>
          </a:xfrm>
          <a:prstGeom prst="rect">
            <a:avLst/>
          </a:prstGeom>
          <a:solidFill>
            <a:srgbClr val="B6D7A8"/>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sz="1900">
                <a:solidFill>
                  <a:srgbClr val="0000FF"/>
                </a:solidFill>
              </a:rPr>
              <a:t>Service WebGIS Client : LIZMAP(Bonus )</a:t>
            </a:r>
            <a:endParaRPr sz="1900">
              <a:solidFill>
                <a:srgbClr val="0000FF"/>
              </a:solidFill>
            </a:endParaRPr>
          </a:p>
          <a:p>
            <a:pPr indent="0" lvl="0" marL="0" rtl="0" algn="just">
              <a:lnSpc>
                <a:spcPct val="115000"/>
              </a:lnSpc>
              <a:spcBef>
                <a:spcPts val="0"/>
              </a:spcBef>
              <a:spcAft>
                <a:spcPts val="0"/>
              </a:spcAft>
              <a:buNone/>
            </a:pPr>
            <a:r>
              <a:t/>
            </a:r>
            <a:endParaRPr sz="1900">
              <a:solidFill>
                <a:srgbClr val="0000FF"/>
              </a:solidFill>
              <a:highlight>
                <a:schemeClr val="lt1"/>
              </a:highlight>
            </a:endParaRPr>
          </a:p>
          <a:p>
            <a:pPr indent="0" lvl="0" marL="0" rtl="0" algn="just">
              <a:lnSpc>
                <a:spcPct val="115000"/>
              </a:lnSpc>
              <a:spcBef>
                <a:spcPts val="0"/>
              </a:spcBef>
              <a:spcAft>
                <a:spcPts val="0"/>
              </a:spcAft>
              <a:buNone/>
            </a:pPr>
            <a:r>
              <a:t/>
            </a:r>
            <a:endParaRPr sz="1500">
              <a:solidFill>
                <a:srgbClr val="0000FF"/>
              </a:solidFill>
              <a:highlight>
                <a:schemeClr val="lt1"/>
              </a:highlight>
            </a:endParaRPr>
          </a:p>
        </p:txBody>
      </p:sp>
      <p:pic>
        <p:nvPicPr>
          <p:cNvPr id="211" name="Google Shape;211;p29"/>
          <p:cNvPicPr preferRelativeResize="0"/>
          <p:nvPr/>
        </p:nvPicPr>
        <p:blipFill>
          <a:blip r:embed="rId3">
            <a:alphaModFix/>
          </a:blip>
          <a:stretch>
            <a:fillRect/>
          </a:stretch>
        </p:blipFill>
        <p:spPr>
          <a:xfrm>
            <a:off x="8540576" y="69950"/>
            <a:ext cx="603425" cy="584250"/>
          </a:xfrm>
          <a:prstGeom prst="rect">
            <a:avLst/>
          </a:prstGeom>
          <a:noFill/>
          <a:ln>
            <a:noFill/>
          </a:ln>
        </p:spPr>
      </p:pic>
      <p:sp>
        <p:nvSpPr>
          <p:cNvPr id="212" name="Google Shape;212;p29"/>
          <p:cNvSpPr txBox="1"/>
          <p:nvPr/>
        </p:nvSpPr>
        <p:spPr>
          <a:xfrm>
            <a:off x="0" y="913400"/>
            <a:ext cx="3750000" cy="86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b="1" sz="1200">
              <a:solidFill>
                <a:srgbClr val="555555"/>
              </a:solidFill>
              <a:highlight>
                <a:srgbClr val="FFFFFF"/>
              </a:highlight>
            </a:endParaRPr>
          </a:p>
          <a:p>
            <a:pPr indent="0" lvl="0" marL="457200" rtl="0" algn="just">
              <a:lnSpc>
                <a:spcPct val="115000"/>
              </a:lnSpc>
              <a:spcBef>
                <a:spcPts val="0"/>
              </a:spcBef>
              <a:spcAft>
                <a:spcPts val="0"/>
              </a:spcAft>
              <a:buNone/>
            </a:pPr>
            <a:r>
              <a:t/>
            </a:r>
            <a:endParaRPr b="1">
              <a:solidFill>
                <a:srgbClr val="555555"/>
              </a:solidFill>
              <a:highlight>
                <a:srgbClr val="FFFFFF"/>
              </a:highlight>
            </a:endParaRPr>
          </a:p>
          <a:p>
            <a:pPr indent="0" lvl="0" marL="0" rtl="0" algn="just">
              <a:lnSpc>
                <a:spcPct val="115000"/>
              </a:lnSpc>
              <a:spcBef>
                <a:spcPts val="0"/>
              </a:spcBef>
              <a:spcAft>
                <a:spcPts val="0"/>
              </a:spcAft>
              <a:buNone/>
            </a:pPr>
            <a:r>
              <a:t/>
            </a:r>
            <a:endParaRPr b="1">
              <a:solidFill>
                <a:srgbClr val="555555"/>
              </a:solidFill>
              <a:highlight>
                <a:srgbClr val="FFFFFF"/>
              </a:highlight>
            </a:endParaRPr>
          </a:p>
        </p:txBody>
      </p:sp>
      <p:pic>
        <p:nvPicPr>
          <p:cNvPr id="213" name="Google Shape;213;p29"/>
          <p:cNvPicPr preferRelativeResize="0"/>
          <p:nvPr/>
        </p:nvPicPr>
        <p:blipFill>
          <a:blip r:embed="rId4">
            <a:alphaModFix/>
          </a:blip>
          <a:stretch>
            <a:fillRect/>
          </a:stretch>
        </p:blipFill>
        <p:spPr>
          <a:xfrm>
            <a:off x="6580350" y="199275"/>
            <a:ext cx="1799800" cy="1188200"/>
          </a:xfrm>
          <a:prstGeom prst="rect">
            <a:avLst/>
          </a:prstGeom>
          <a:noFill/>
          <a:ln>
            <a:noFill/>
          </a:ln>
        </p:spPr>
      </p:pic>
      <p:sp>
        <p:nvSpPr>
          <p:cNvPr id="214" name="Google Shape;214;p29"/>
          <p:cNvSpPr txBox="1"/>
          <p:nvPr/>
        </p:nvSpPr>
        <p:spPr>
          <a:xfrm>
            <a:off x="70200" y="1156871"/>
            <a:ext cx="9003600" cy="401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800">
              <a:solidFill>
                <a:srgbClr val="404040"/>
              </a:solidFill>
              <a:highlight>
                <a:srgbClr val="FCFCFC"/>
              </a:highlight>
            </a:endParaRPr>
          </a:p>
          <a:p>
            <a:pPr indent="-361950" lvl="0" marL="457200" rtl="0" algn="l">
              <a:lnSpc>
                <a:spcPct val="163636"/>
              </a:lnSpc>
              <a:spcBef>
                <a:spcPts val="0"/>
              </a:spcBef>
              <a:spcAft>
                <a:spcPts val="0"/>
              </a:spcAft>
              <a:buClr>
                <a:schemeClr val="dk1"/>
              </a:buClr>
              <a:buSzPts val="2100"/>
              <a:buFont typeface="Open Sans"/>
              <a:buChar char="-"/>
            </a:pPr>
            <a:r>
              <a:rPr lang="fr" sz="1800">
                <a:solidFill>
                  <a:srgbClr val="404040"/>
                </a:solidFill>
                <a:highlight>
                  <a:srgbClr val="FCFCFC"/>
                </a:highlight>
              </a:rPr>
              <a:t>Il réalise ensuite une synchronisation sécurisée de son dossier de travail avec son serveur en intra- ou extranet.</a:t>
            </a:r>
            <a:endParaRPr sz="1800">
              <a:solidFill>
                <a:srgbClr val="404040"/>
              </a:solidFill>
              <a:highlight>
                <a:srgbClr val="FCFCFC"/>
              </a:highlight>
            </a:endParaRPr>
          </a:p>
          <a:p>
            <a:pPr indent="-355600" lvl="0" marL="457200" rtl="0" algn="l">
              <a:lnSpc>
                <a:spcPct val="163636"/>
              </a:lnSpc>
              <a:spcBef>
                <a:spcPts val="0"/>
              </a:spcBef>
              <a:spcAft>
                <a:spcPts val="0"/>
              </a:spcAft>
              <a:buClr>
                <a:srgbClr val="404040"/>
              </a:buClr>
              <a:buSzPts val="2000"/>
              <a:buChar char="-"/>
            </a:pPr>
            <a:r>
              <a:rPr lang="fr">
                <a:solidFill>
                  <a:srgbClr val="404040"/>
                </a:solidFill>
                <a:highlight>
                  <a:srgbClr val="FCFCFC"/>
                </a:highlight>
              </a:rPr>
              <a:t>Lorsque la synchronisation est terminée, la carte QGIS est alors accessible sur Internet à l’identique. Elle est consultable sur l’application </a:t>
            </a:r>
            <a:r>
              <a:rPr b="1" lang="fr">
                <a:solidFill>
                  <a:srgbClr val="404040"/>
                </a:solidFill>
                <a:highlight>
                  <a:srgbClr val="FCFCFC"/>
                </a:highlight>
              </a:rPr>
              <a:t>Lizmap Web Client</a:t>
            </a:r>
            <a:r>
              <a:rPr lang="fr">
                <a:solidFill>
                  <a:srgbClr val="404040"/>
                </a:solidFill>
                <a:highlight>
                  <a:srgbClr val="FCFCFC"/>
                </a:highlight>
              </a:rPr>
              <a:t> au travers des navigateurs majeurs (Firefox, Safari, Chrome, Internet Explorer).</a:t>
            </a:r>
            <a:endParaRPr sz="2000">
              <a:solidFill>
                <a:srgbClr val="404040"/>
              </a:solidFill>
              <a:highlight>
                <a:srgbClr val="FCFCFC"/>
              </a:highlight>
            </a:endParaRPr>
          </a:p>
          <a:p>
            <a:pPr indent="0" lvl="0" marL="457200" rtl="0" algn="l">
              <a:lnSpc>
                <a:spcPct val="115000"/>
              </a:lnSpc>
              <a:spcBef>
                <a:spcPts val="1800"/>
              </a:spcBef>
              <a:spcAft>
                <a:spcPts val="0"/>
              </a:spcAft>
              <a:buNone/>
            </a:pPr>
            <a:r>
              <a:t/>
            </a:r>
            <a:endParaRPr sz="1300">
              <a:solidFill>
                <a:schemeClr val="dk1"/>
              </a:solidFill>
              <a:highlight>
                <a:srgbClr val="FCFCFC"/>
              </a:highlight>
            </a:endParaRPr>
          </a:p>
          <a:p>
            <a:pPr indent="0" lvl="0" marL="0" rtl="0" algn="just">
              <a:lnSpc>
                <a:spcPct val="150000"/>
              </a:lnSpc>
              <a:spcBef>
                <a:spcPts val="1000"/>
              </a:spcBef>
              <a:spcAft>
                <a:spcPts val="0"/>
              </a:spcAft>
              <a:buNone/>
            </a:pPr>
            <a:r>
              <a:t/>
            </a:r>
            <a:endParaRPr b="1">
              <a:solidFill>
                <a:srgbClr val="4B505A"/>
              </a:solidFill>
              <a:highlight>
                <a:srgbClr val="FFFFFF"/>
              </a:highlight>
              <a:latin typeface="Open Sans"/>
              <a:ea typeface="Open Sans"/>
              <a:cs typeface="Open Sans"/>
              <a:sym typeface="Open Sans"/>
            </a:endParaRPr>
          </a:p>
          <a:p>
            <a:pPr indent="0" lvl="0" marL="0" rtl="0" algn="just">
              <a:lnSpc>
                <a:spcPct val="150000"/>
              </a:lnSpc>
              <a:spcBef>
                <a:spcPts val="1800"/>
              </a:spcBef>
              <a:spcAft>
                <a:spcPts val="1800"/>
              </a:spcAft>
              <a:buNone/>
            </a:pPr>
            <a:r>
              <a:t/>
            </a:r>
            <a:endParaRPr b="1">
              <a:solidFill>
                <a:srgbClr val="4B505A"/>
              </a:solidFill>
              <a:highlight>
                <a:srgbClr val="FFFFFF"/>
              </a:highlight>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0"/>
          <p:cNvPicPr preferRelativeResize="0"/>
          <p:nvPr/>
        </p:nvPicPr>
        <p:blipFill>
          <a:blip r:embed="rId3">
            <a:alphaModFix/>
          </a:blip>
          <a:stretch>
            <a:fillRect/>
          </a:stretch>
        </p:blipFill>
        <p:spPr>
          <a:xfrm>
            <a:off x="1074825" y="152400"/>
            <a:ext cx="7134387" cy="48387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361825" y="1798575"/>
            <a:ext cx="8520600" cy="12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fr" sz="4020"/>
              <a:t>Merci</a:t>
            </a:r>
            <a:endParaRPr sz="402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idx="1" type="body"/>
          </p:nvPr>
        </p:nvSpPr>
        <p:spPr>
          <a:xfrm>
            <a:off x="39050" y="497750"/>
            <a:ext cx="8910900" cy="4645800"/>
          </a:xfrm>
          <a:prstGeom prst="rect">
            <a:avLst/>
          </a:prstGeom>
        </p:spPr>
        <p:txBody>
          <a:bodyPr anchorCtr="0" anchor="t" bIns="91425" lIns="91425" spcFirstLastPara="1" rIns="91425" wrap="square" tIns="91425">
            <a:normAutofit fontScale="32500"/>
          </a:bodyPr>
          <a:lstStyle/>
          <a:p>
            <a:pPr indent="0" lvl="0" marL="0" rtl="0" algn="just">
              <a:spcBef>
                <a:spcPts val="0"/>
              </a:spcBef>
              <a:spcAft>
                <a:spcPts val="0"/>
              </a:spcAft>
              <a:buNone/>
            </a:pPr>
            <a:r>
              <a:t/>
            </a:r>
            <a:endParaRPr sz="3750">
              <a:solidFill>
                <a:schemeClr val="dk1"/>
              </a:solidFill>
              <a:highlight>
                <a:srgbClr val="FFFFFF"/>
              </a:highlight>
            </a:endParaRPr>
          </a:p>
          <a:p>
            <a:pPr indent="0" lvl="0" marL="0" rtl="0" algn="just">
              <a:spcBef>
                <a:spcPts val="0"/>
              </a:spcBef>
              <a:spcAft>
                <a:spcPts val="0"/>
              </a:spcAft>
              <a:buNone/>
            </a:pPr>
            <a:r>
              <a:rPr lang="fr" sz="4057">
                <a:solidFill>
                  <a:schemeClr val="dk1"/>
                </a:solidFill>
                <a:highlight>
                  <a:srgbClr val="FFFFFF"/>
                </a:highlight>
              </a:rPr>
              <a:t>A l’ère du Big data et d’internet  , Il y a de  plus en plus d’outils et des plateformes Web-SIG Cloud son développé pour permettre aux entreprises , les institutions publiques... de publier de cartes, de données et de services sur Internet </a:t>
            </a:r>
            <a:r>
              <a:rPr lang="fr" sz="4057">
                <a:solidFill>
                  <a:srgbClr val="555555"/>
                </a:solidFill>
                <a:highlight>
                  <a:srgbClr val="FFFFFF"/>
                </a:highlight>
              </a:rPr>
              <a:t>en quelques clics de souris.</a:t>
            </a:r>
            <a:endParaRPr sz="4057">
              <a:solidFill>
                <a:schemeClr val="dk1"/>
              </a:solidFill>
              <a:highlight>
                <a:srgbClr val="FFFFFF"/>
              </a:highlight>
            </a:endParaRPr>
          </a:p>
          <a:p>
            <a:pPr indent="0" lvl="0" marL="0" rtl="0" algn="just">
              <a:spcBef>
                <a:spcPts val="0"/>
              </a:spcBef>
              <a:spcAft>
                <a:spcPts val="0"/>
              </a:spcAft>
              <a:buNone/>
            </a:pPr>
            <a:r>
              <a:t/>
            </a:r>
            <a:endParaRPr sz="4057">
              <a:solidFill>
                <a:schemeClr val="dk1"/>
              </a:solidFill>
              <a:highlight>
                <a:srgbClr val="FFFFFF"/>
              </a:highlight>
            </a:endParaRPr>
          </a:p>
          <a:p>
            <a:pPr indent="0" lvl="0" marL="0" rtl="0" algn="just">
              <a:spcBef>
                <a:spcPts val="0"/>
              </a:spcBef>
              <a:spcAft>
                <a:spcPts val="0"/>
              </a:spcAft>
              <a:buNone/>
            </a:pPr>
            <a:r>
              <a:t/>
            </a:r>
            <a:endParaRPr sz="4057">
              <a:solidFill>
                <a:schemeClr val="dk1"/>
              </a:solidFill>
              <a:highlight>
                <a:srgbClr val="FFFFFF"/>
              </a:highlight>
            </a:endParaRPr>
          </a:p>
          <a:p>
            <a:pPr indent="0" lvl="0" marL="0" rtl="0" algn="just">
              <a:lnSpc>
                <a:spcPct val="150000"/>
              </a:lnSpc>
              <a:spcBef>
                <a:spcPts val="0"/>
              </a:spcBef>
              <a:spcAft>
                <a:spcPts val="0"/>
              </a:spcAft>
              <a:buNone/>
            </a:pPr>
            <a:r>
              <a:rPr lang="fr" sz="4057">
                <a:solidFill>
                  <a:schemeClr val="dk1"/>
                </a:solidFill>
                <a:highlight>
                  <a:srgbClr val="FFFFFF"/>
                </a:highlight>
              </a:rPr>
              <a:t>La plupart de ses outils peuvent même êtres utilisés par un public non-experts en SIG .</a:t>
            </a:r>
            <a:endParaRPr sz="4057">
              <a:solidFill>
                <a:schemeClr val="dk1"/>
              </a:solidFill>
              <a:highlight>
                <a:srgbClr val="FFFFFF"/>
              </a:highlight>
            </a:endParaRPr>
          </a:p>
          <a:p>
            <a:pPr indent="0" lvl="0" marL="0" rtl="0" algn="just">
              <a:lnSpc>
                <a:spcPct val="150000"/>
              </a:lnSpc>
              <a:spcBef>
                <a:spcPts val="0"/>
              </a:spcBef>
              <a:spcAft>
                <a:spcPts val="0"/>
              </a:spcAft>
              <a:buNone/>
            </a:pPr>
            <a:r>
              <a:rPr lang="fr" sz="4057">
                <a:solidFill>
                  <a:schemeClr val="dk1"/>
                </a:solidFill>
              </a:rPr>
              <a:t>ce service  peuvent s'exécuter sur des serveurs sur site ou sur du matériel basé sur le cloud. Le cloud computing permet également la banalisation du SIG via un modèle de logiciel en tant que service (SaaS), dans lequel les entreprises proposent des services Web SIG en échange de frais d'utilisation.</a:t>
            </a:r>
            <a:endParaRPr sz="4057">
              <a:solidFill>
                <a:schemeClr val="dk1"/>
              </a:solidFill>
            </a:endParaRPr>
          </a:p>
          <a:p>
            <a:pPr indent="0" lvl="0" marL="0" rtl="0" algn="just">
              <a:lnSpc>
                <a:spcPct val="150000"/>
              </a:lnSpc>
              <a:spcBef>
                <a:spcPts val="0"/>
              </a:spcBef>
              <a:spcAft>
                <a:spcPts val="0"/>
              </a:spcAft>
              <a:buNone/>
            </a:pPr>
            <a:r>
              <a:rPr lang="fr" sz="4057">
                <a:solidFill>
                  <a:schemeClr val="dk1"/>
                </a:solidFill>
              </a:rPr>
              <a:t> </a:t>
            </a:r>
            <a:endParaRPr sz="4057">
              <a:solidFill>
                <a:schemeClr val="dk1"/>
              </a:solidFill>
              <a:highlight>
                <a:srgbClr val="FFFFFF"/>
              </a:highlight>
            </a:endParaRPr>
          </a:p>
          <a:p>
            <a:pPr indent="0" lvl="0" marL="0" rtl="0" algn="just">
              <a:spcBef>
                <a:spcPts val="0"/>
              </a:spcBef>
              <a:spcAft>
                <a:spcPts val="0"/>
              </a:spcAft>
              <a:buNone/>
            </a:pPr>
            <a:r>
              <a:t/>
            </a:r>
            <a:endParaRPr sz="2107">
              <a:solidFill>
                <a:schemeClr val="dk1"/>
              </a:solidFill>
              <a:highlight>
                <a:srgbClr val="FFFFFF"/>
              </a:highlight>
            </a:endParaRPr>
          </a:p>
          <a:p>
            <a:pPr indent="0" lvl="0" marL="0" rtl="0" algn="l">
              <a:lnSpc>
                <a:spcPct val="200000"/>
              </a:lnSpc>
              <a:spcBef>
                <a:spcPts val="1200"/>
              </a:spcBef>
              <a:spcAft>
                <a:spcPts val="0"/>
              </a:spcAft>
              <a:buClr>
                <a:schemeClr val="dk1"/>
              </a:buClr>
              <a:buSzPct val="27109"/>
              <a:buFont typeface="Arial"/>
              <a:buNone/>
            </a:pPr>
            <a:r>
              <a:rPr b="1" lang="fr" sz="4057">
                <a:solidFill>
                  <a:srgbClr val="231F20"/>
                </a:solidFill>
                <a:highlight>
                  <a:srgbClr val="FFFFFF"/>
                </a:highlight>
                <a:latin typeface="Merriweather"/>
                <a:ea typeface="Merriweather"/>
                <a:cs typeface="Merriweather"/>
                <a:sym typeface="Merriweather"/>
              </a:rPr>
              <a:t>« Cloud » </a:t>
            </a:r>
            <a:r>
              <a:rPr lang="fr" sz="4057">
                <a:solidFill>
                  <a:srgbClr val="231F20"/>
                </a:solidFill>
                <a:highlight>
                  <a:srgbClr val="FFFFFF"/>
                </a:highlight>
                <a:latin typeface="Merriweather"/>
                <a:ea typeface="Merriweather"/>
                <a:cs typeface="Merriweather"/>
                <a:sym typeface="Merriweather"/>
              </a:rPr>
              <a:t>est une métaphore d'Internet, et « l'informatique en nuage » utilise Internet pour accéder à des applications, des données ou des services qui sont stockés ou exécutés sur des serveurs distants.</a:t>
            </a:r>
            <a:endParaRPr sz="2107">
              <a:solidFill>
                <a:schemeClr val="dk1"/>
              </a:solidFill>
              <a:highlight>
                <a:srgbClr val="FFFFFF"/>
              </a:highlight>
            </a:endParaRPr>
          </a:p>
          <a:p>
            <a:pPr indent="0" lvl="0" marL="0" rtl="0" algn="just">
              <a:spcBef>
                <a:spcPts val="1500"/>
              </a:spcBef>
              <a:spcAft>
                <a:spcPts val="0"/>
              </a:spcAft>
              <a:buNone/>
            </a:pPr>
            <a:r>
              <a:t/>
            </a:r>
            <a:endParaRPr sz="2007">
              <a:solidFill>
                <a:srgbClr val="555555"/>
              </a:solidFill>
              <a:highlight>
                <a:srgbClr val="FFFFFF"/>
              </a:highlight>
            </a:endParaRPr>
          </a:p>
        </p:txBody>
      </p:sp>
      <p:pic>
        <p:nvPicPr>
          <p:cNvPr id="65" name="Google Shape;65;p14"/>
          <p:cNvPicPr preferRelativeResize="0"/>
          <p:nvPr/>
        </p:nvPicPr>
        <p:blipFill>
          <a:blip r:embed="rId3">
            <a:alphaModFix/>
          </a:blip>
          <a:stretch>
            <a:fillRect/>
          </a:stretch>
        </p:blipFill>
        <p:spPr>
          <a:xfrm>
            <a:off x="8540576" y="0"/>
            <a:ext cx="603425" cy="584250"/>
          </a:xfrm>
          <a:prstGeom prst="rect">
            <a:avLst/>
          </a:prstGeom>
          <a:noFill/>
          <a:ln>
            <a:noFill/>
          </a:ln>
        </p:spPr>
      </p:pic>
      <p:sp>
        <p:nvSpPr>
          <p:cNvPr id="66" name="Google Shape;66;p14"/>
          <p:cNvSpPr txBox="1"/>
          <p:nvPr/>
        </p:nvSpPr>
        <p:spPr>
          <a:xfrm>
            <a:off x="0" y="61275"/>
            <a:ext cx="8520600" cy="4770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highlight>
                  <a:schemeClr val="lt1"/>
                </a:highlight>
              </a:rPr>
              <a:t>Service WebGIS dans le cloud</a:t>
            </a:r>
            <a:endParaRPr b="1" sz="1500">
              <a:solidFill>
                <a:srgbClr val="0000FF"/>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180475" y="584250"/>
            <a:ext cx="8772900" cy="4148100"/>
          </a:xfrm>
          <a:prstGeom prst="rect">
            <a:avLst/>
          </a:prstGeom>
        </p:spPr>
        <p:txBody>
          <a:bodyPr anchorCtr="0" anchor="t" bIns="91425" lIns="91425" spcFirstLastPara="1" rIns="91425" wrap="square" tIns="91425">
            <a:normAutofit fontScale="62500" lnSpcReduction="20000"/>
          </a:bodyPr>
          <a:lstStyle/>
          <a:p>
            <a:pPr indent="0" lvl="0" marL="0" rtl="0" algn="just">
              <a:lnSpc>
                <a:spcPct val="150000"/>
              </a:lnSpc>
              <a:spcBef>
                <a:spcPts val="0"/>
              </a:spcBef>
              <a:spcAft>
                <a:spcPts val="0"/>
              </a:spcAft>
              <a:buNone/>
            </a:pPr>
            <a:r>
              <a:t/>
            </a:r>
            <a:endParaRPr sz="2374">
              <a:solidFill>
                <a:schemeClr val="dk1"/>
              </a:solidFill>
              <a:highlight>
                <a:srgbClr val="FFFFFF"/>
              </a:highlight>
            </a:endParaRPr>
          </a:p>
          <a:p>
            <a:pPr indent="-311943" lvl="0" marL="457200" rtl="0" algn="just">
              <a:lnSpc>
                <a:spcPct val="150000"/>
              </a:lnSpc>
              <a:spcBef>
                <a:spcPts val="0"/>
              </a:spcBef>
              <a:spcAft>
                <a:spcPts val="0"/>
              </a:spcAft>
              <a:buClr>
                <a:schemeClr val="dk1"/>
              </a:buClr>
              <a:buSzPct val="74898"/>
              <a:buChar char="-"/>
            </a:pPr>
            <a:r>
              <a:rPr lang="fr" sz="2803">
                <a:solidFill>
                  <a:schemeClr val="dk1"/>
                </a:solidFill>
              </a:rPr>
              <a:t>Pas nécessaire d'acquérir et d'administrer des serveurs SIG sur site (</a:t>
            </a:r>
            <a:r>
              <a:rPr lang="fr" sz="2503">
                <a:solidFill>
                  <a:schemeClr val="dk1"/>
                </a:solidFill>
              </a:rPr>
              <a:t>  faire attention à la vitesse et à la bande passante de la connectivité Internet, ainsi qu'à la taille et à la sécurité des transferts de données),</a:t>
            </a:r>
            <a:endParaRPr sz="2503">
              <a:solidFill>
                <a:schemeClr val="dk1"/>
              </a:solidFill>
            </a:endParaRPr>
          </a:p>
          <a:p>
            <a:pPr indent="0" lvl="0" marL="0" rtl="0" algn="just">
              <a:lnSpc>
                <a:spcPct val="150000"/>
              </a:lnSpc>
              <a:spcBef>
                <a:spcPts val="0"/>
              </a:spcBef>
              <a:spcAft>
                <a:spcPts val="0"/>
              </a:spcAft>
              <a:buNone/>
            </a:pPr>
            <a:r>
              <a:t/>
            </a:r>
            <a:endParaRPr sz="2503">
              <a:solidFill>
                <a:schemeClr val="dk1"/>
              </a:solidFill>
            </a:endParaRPr>
          </a:p>
          <a:p>
            <a:pPr indent="-327968" lvl="0" marL="457200" rtl="0" algn="just">
              <a:lnSpc>
                <a:spcPct val="150000"/>
              </a:lnSpc>
              <a:spcBef>
                <a:spcPts val="0"/>
              </a:spcBef>
              <a:spcAft>
                <a:spcPts val="0"/>
              </a:spcAft>
              <a:buClr>
                <a:schemeClr val="dk1"/>
              </a:buClr>
              <a:buSzPct val="100000"/>
              <a:buChar char="-"/>
            </a:pPr>
            <a:r>
              <a:rPr lang="fr" sz="2503">
                <a:solidFill>
                  <a:schemeClr val="dk1"/>
                </a:solidFill>
              </a:rPr>
              <a:t> L'élasticité, ou la possibilité d'étendre les ressources informatiques back-end pour répondre à l'étendue des tâches importantes. Les organisations dotées d'une grande cyberinfrastructure pourraient intégrer les services SIG dans leurs propres clouds pour profiter des avantages de l'élasticité, </a:t>
            </a:r>
            <a:endParaRPr sz="2503">
              <a:solidFill>
                <a:schemeClr val="dk1"/>
              </a:solidFill>
            </a:endParaRPr>
          </a:p>
          <a:p>
            <a:pPr indent="0" lvl="0" marL="0" rtl="0" algn="just">
              <a:spcBef>
                <a:spcPts val="0"/>
              </a:spcBef>
              <a:spcAft>
                <a:spcPts val="0"/>
              </a:spcAft>
              <a:buNone/>
            </a:pPr>
            <a:r>
              <a:t/>
            </a:r>
            <a:endParaRPr>
              <a:solidFill>
                <a:schemeClr val="dk1"/>
              </a:solidFill>
            </a:endParaRPr>
          </a:p>
          <a:p>
            <a:pPr indent="0" lvl="0" marL="0" rtl="0" algn="just">
              <a:spcBef>
                <a:spcPts val="0"/>
              </a:spcBef>
              <a:spcAft>
                <a:spcPts val="0"/>
              </a:spcAft>
              <a:buNone/>
            </a:pPr>
            <a:r>
              <a:t/>
            </a:r>
            <a:endParaRPr sz="2200">
              <a:solidFill>
                <a:schemeClr val="dk1"/>
              </a:solidFill>
            </a:endParaRPr>
          </a:p>
          <a:p>
            <a:pPr indent="0" lvl="0" marL="0" rtl="0" algn="just">
              <a:spcBef>
                <a:spcPts val="0"/>
              </a:spcBef>
              <a:spcAft>
                <a:spcPts val="0"/>
              </a:spcAft>
              <a:buNone/>
            </a:pPr>
            <a:r>
              <a:t/>
            </a:r>
            <a:endParaRPr sz="2200">
              <a:solidFill>
                <a:schemeClr val="dk1"/>
              </a:solidFill>
              <a:highlight>
                <a:srgbClr val="FFFFFF"/>
              </a:highlight>
            </a:endParaRPr>
          </a:p>
          <a:p>
            <a:pPr indent="0" lvl="0" marL="0" rtl="0" algn="just">
              <a:spcBef>
                <a:spcPts val="0"/>
              </a:spcBef>
              <a:spcAft>
                <a:spcPts val="0"/>
              </a:spcAft>
              <a:buNone/>
            </a:pPr>
            <a:r>
              <a:rPr b="1" lang="fr" sz="2200">
                <a:solidFill>
                  <a:srgbClr val="FF0000"/>
                </a:solidFill>
              </a:rPr>
              <a:t>Les utilisateurs de services SIG cloud doivent prêter attention à l'économie pour comprendre si les frais associés aux services cloud sont inférieurs aux coûts de déploiement d'un serveur sur site.</a:t>
            </a:r>
            <a:endParaRPr b="1" sz="2200">
              <a:solidFill>
                <a:srgbClr val="FF0000"/>
              </a:solidFill>
              <a:highlight>
                <a:srgbClr val="FFFFFF"/>
              </a:highlight>
            </a:endParaRPr>
          </a:p>
          <a:p>
            <a:pPr indent="0" lvl="0" marL="0" rtl="0" algn="just">
              <a:spcBef>
                <a:spcPts val="0"/>
              </a:spcBef>
              <a:spcAft>
                <a:spcPts val="0"/>
              </a:spcAft>
              <a:buNone/>
            </a:pPr>
            <a:r>
              <a:t/>
            </a:r>
            <a:endParaRPr sz="1700">
              <a:solidFill>
                <a:srgbClr val="555555"/>
              </a:solidFill>
              <a:highlight>
                <a:srgbClr val="FFFFFF"/>
              </a:highlight>
            </a:endParaRPr>
          </a:p>
        </p:txBody>
      </p:sp>
      <p:pic>
        <p:nvPicPr>
          <p:cNvPr id="72" name="Google Shape;72;p15"/>
          <p:cNvPicPr preferRelativeResize="0"/>
          <p:nvPr/>
        </p:nvPicPr>
        <p:blipFill>
          <a:blip r:embed="rId3">
            <a:alphaModFix/>
          </a:blip>
          <a:stretch>
            <a:fillRect/>
          </a:stretch>
        </p:blipFill>
        <p:spPr>
          <a:xfrm>
            <a:off x="8540576" y="0"/>
            <a:ext cx="603425" cy="584250"/>
          </a:xfrm>
          <a:prstGeom prst="rect">
            <a:avLst/>
          </a:prstGeom>
          <a:noFill/>
          <a:ln>
            <a:noFill/>
          </a:ln>
        </p:spPr>
      </p:pic>
      <p:sp>
        <p:nvSpPr>
          <p:cNvPr id="73" name="Google Shape;73;p15"/>
          <p:cNvSpPr txBox="1"/>
          <p:nvPr/>
        </p:nvSpPr>
        <p:spPr>
          <a:xfrm>
            <a:off x="0" y="61275"/>
            <a:ext cx="8520600" cy="4770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highlight>
                  <a:schemeClr val="lt1"/>
                </a:highlight>
              </a:rPr>
              <a:t>Service WebGIS dans le cloud avantage </a:t>
            </a:r>
            <a:endParaRPr b="1" sz="1500">
              <a:solidFill>
                <a:srgbClr val="0000FF"/>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135300" y="1315525"/>
            <a:ext cx="8873400" cy="3707700"/>
          </a:xfrm>
          <a:prstGeom prst="rect">
            <a:avLst/>
          </a:prstGeom>
        </p:spPr>
        <p:txBody>
          <a:bodyPr anchorCtr="0" anchor="t" bIns="91425" lIns="91425" spcFirstLastPara="1" rIns="91425" wrap="square" tIns="91425">
            <a:normAutofit lnSpcReduction="20000"/>
          </a:bodyPr>
          <a:lstStyle/>
          <a:p>
            <a:pPr indent="0" lvl="0" marL="0" rtl="0" algn="just">
              <a:lnSpc>
                <a:spcPct val="150000"/>
              </a:lnSpc>
              <a:spcBef>
                <a:spcPts val="0"/>
              </a:spcBef>
              <a:spcAft>
                <a:spcPts val="0"/>
              </a:spcAft>
              <a:buNone/>
            </a:pPr>
            <a:r>
              <a:rPr lang="fr">
                <a:solidFill>
                  <a:schemeClr val="dk1"/>
                </a:solidFill>
                <a:highlight>
                  <a:srgbClr val="FFFFFF"/>
                </a:highlight>
              </a:rPr>
              <a:t>QGIS Cloud est une puissante plateforme Web-SIG pour la publication de cartes, de données et de services sur Internet. Il vous permet de  Créer et de modifier des cartes professionnelles avec toutes les fonctionnalités de QGIS. </a:t>
            </a:r>
            <a:endParaRPr>
              <a:solidFill>
                <a:schemeClr val="dk1"/>
              </a:solidFill>
              <a:highlight>
                <a:srgbClr val="FFFFFF"/>
              </a:highlight>
            </a:endParaRPr>
          </a:p>
          <a:p>
            <a:pPr indent="0" lvl="0" marL="0" rtl="0" algn="just">
              <a:lnSpc>
                <a:spcPct val="150000"/>
              </a:lnSpc>
              <a:spcBef>
                <a:spcPts val="0"/>
              </a:spcBef>
              <a:spcAft>
                <a:spcPts val="0"/>
              </a:spcAft>
              <a:buNone/>
            </a:pPr>
            <a:r>
              <a:t/>
            </a:r>
            <a:endParaRPr>
              <a:solidFill>
                <a:schemeClr val="dk1"/>
              </a:solidFill>
              <a:highlight>
                <a:srgbClr val="FFFFFF"/>
              </a:highlight>
            </a:endParaRPr>
          </a:p>
          <a:p>
            <a:pPr indent="0" lvl="0" marL="0" rtl="0" algn="just">
              <a:lnSpc>
                <a:spcPct val="150000"/>
              </a:lnSpc>
              <a:spcBef>
                <a:spcPts val="0"/>
              </a:spcBef>
              <a:spcAft>
                <a:spcPts val="0"/>
              </a:spcAft>
              <a:buNone/>
            </a:pPr>
            <a:r>
              <a:rPr lang="fr">
                <a:solidFill>
                  <a:schemeClr val="dk1"/>
                </a:solidFill>
                <a:highlight>
                  <a:srgbClr val="FFFFFF"/>
                </a:highlight>
              </a:rPr>
              <a:t>En quelques clics de souris, vous pouvez partager votre travail sur qgiscloud.com avec le public.</a:t>
            </a:r>
            <a:endParaRPr>
              <a:solidFill>
                <a:schemeClr val="dk1"/>
              </a:solidFill>
              <a:highlight>
                <a:srgbClr val="FFFFFF"/>
              </a:highlight>
            </a:endParaRPr>
          </a:p>
          <a:p>
            <a:pPr indent="0" lvl="0" marL="0" rtl="0" algn="just">
              <a:spcBef>
                <a:spcPts val="0"/>
              </a:spcBef>
              <a:spcAft>
                <a:spcPts val="0"/>
              </a:spcAft>
              <a:buNone/>
            </a:pPr>
            <a:r>
              <a:t/>
            </a:r>
            <a:endParaRPr sz="1200">
              <a:solidFill>
                <a:schemeClr val="dk1"/>
              </a:solidFill>
              <a:highlight>
                <a:srgbClr val="FFFFFF"/>
              </a:highlight>
            </a:endParaRPr>
          </a:p>
          <a:p>
            <a:pPr indent="0" lvl="0" marL="0" rtl="0" algn="just">
              <a:spcBef>
                <a:spcPts val="0"/>
              </a:spcBef>
              <a:spcAft>
                <a:spcPts val="0"/>
              </a:spcAft>
              <a:buNone/>
            </a:pPr>
            <a:r>
              <a:rPr lang="fr" sz="1700">
                <a:solidFill>
                  <a:schemeClr val="dk1"/>
                </a:solidFill>
                <a:highlight>
                  <a:srgbClr val="FFFFFF"/>
                </a:highlight>
              </a:rPr>
              <a:t>Facile à utiliser  grâce à son plugin QGIScloud qui peut </a:t>
            </a:r>
            <a:r>
              <a:rPr lang="fr" sz="1700">
                <a:solidFill>
                  <a:schemeClr val="dk1"/>
                </a:solidFill>
                <a:highlight>
                  <a:srgbClr val="FFFFFF"/>
                </a:highlight>
              </a:rPr>
              <a:t>être</a:t>
            </a:r>
            <a:r>
              <a:rPr lang="fr" sz="1700">
                <a:solidFill>
                  <a:schemeClr val="dk1"/>
                </a:solidFill>
                <a:highlight>
                  <a:srgbClr val="FFFFFF"/>
                </a:highlight>
              </a:rPr>
              <a:t> installé dans Qgis Desktop, vous pouvez exporter votre projet QGIS directement vers le serveur Qgiscloud</a:t>
            </a:r>
            <a:endParaRPr sz="1700">
              <a:solidFill>
                <a:schemeClr val="dk1"/>
              </a:solidFill>
              <a:highlight>
                <a:srgbClr val="FFFFFF"/>
              </a:highlight>
            </a:endParaRPr>
          </a:p>
          <a:p>
            <a:pPr indent="0" lvl="0" marL="0" rtl="0" algn="just">
              <a:spcBef>
                <a:spcPts val="0"/>
              </a:spcBef>
              <a:spcAft>
                <a:spcPts val="0"/>
              </a:spcAft>
              <a:buNone/>
            </a:pPr>
            <a:r>
              <a:t/>
            </a:r>
            <a:endParaRPr sz="1700">
              <a:solidFill>
                <a:schemeClr val="dk1"/>
              </a:solidFill>
              <a:highlight>
                <a:srgbClr val="FFFFFF"/>
              </a:highlight>
            </a:endParaRPr>
          </a:p>
          <a:p>
            <a:pPr indent="0" lvl="0" marL="0" rtl="0" algn="just">
              <a:spcBef>
                <a:spcPts val="0"/>
              </a:spcBef>
              <a:spcAft>
                <a:spcPts val="0"/>
              </a:spcAft>
              <a:buClr>
                <a:schemeClr val="dk1"/>
              </a:buClr>
              <a:buSzPts val="1100"/>
              <a:buFont typeface="Arial"/>
              <a:buNone/>
            </a:pPr>
            <a:r>
              <a:rPr lang="fr" sz="1700">
                <a:solidFill>
                  <a:schemeClr val="dk1"/>
                </a:solidFill>
                <a:highlight>
                  <a:srgbClr val="FFFFFF"/>
                </a:highlight>
              </a:rPr>
              <a:t>50 mega d’espace Gratuit offert , plus d’espace moyennant un abonnement.</a:t>
            </a:r>
            <a:endParaRPr sz="2300">
              <a:solidFill>
                <a:schemeClr val="dk1"/>
              </a:solidFill>
              <a:highlight>
                <a:srgbClr val="FFFFFF"/>
              </a:highlight>
            </a:endParaRPr>
          </a:p>
        </p:txBody>
      </p:sp>
      <p:sp>
        <p:nvSpPr>
          <p:cNvPr id="79" name="Google Shape;79;p16"/>
          <p:cNvSpPr txBox="1"/>
          <p:nvPr/>
        </p:nvSpPr>
        <p:spPr>
          <a:xfrm>
            <a:off x="0" y="69950"/>
            <a:ext cx="90978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80" name="Google Shape;80;p16"/>
          <p:cNvPicPr preferRelativeResize="0"/>
          <p:nvPr/>
        </p:nvPicPr>
        <p:blipFill>
          <a:blip r:embed="rId3">
            <a:alphaModFix/>
          </a:blip>
          <a:stretch>
            <a:fillRect/>
          </a:stretch>
        </p:blipFill>
        <p:spPr>
          <a:xfrm>
            <a:off x="8540576" y="0"/>
            <a:ext cx="603425" cy="584250"/>
          </a:xfrm>
          <a:prstGeom prst="rect">
            <a:avLst/>
          </a:prstGeom>
          <a:noFill/>
          <a:ln>
            <a:noFill/>
          </a:ln>
        </p:spPr>
      </p:pic>
      <p:pic>
        <p:nvPicPr>
          <p:cNvPr id="81" name="Google Shape;81;p16"/>
          <p:cNvPicPr preferRelativeResize="0"/>
          <p:nvPr/>
        </p:nvPicPr>
        <p:blipFill>
          <a:blip r:embed="rId4">
            <a:alphaModFix/>
          </a:blip>
          <a:stretch>
            <a:fillRect/>
          </a:stretch>
        </p:blipFill>
        <p:spPr>
          <a:xfrm>
            <a:off x="6178575" y="224200"/>
            <a:ext cx="1905000" cy="93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0" y="1315525"/>
            <a:ext cx="3729600" cy="320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fr" sz="1700">
                <a:solidFill>
                  <a:schemeClr val="dk1"/>
                </a:solidFill>
                <a:highlight>
                  <a:srgbClr val="FFFFFF"/>
                </a:highlight>
              </a:rPr>
              <a:t>L’utilisateur doit créer un compte sur le site internet de Qgiscloud en cliquant sur le lien :  </a:t>
            </a:r>
            <a:r>
              <a:rPr lang="fr" sz="1700" u="sng">
                <a:solidFill>
                  <a:schemeClr val="dk1"/>
                </a:solidFill>
                <a:highlight>
                  <a:srgbClr val="FFFFFF"/>
                </a:highlight>
                <a:hlinkClick r:id="rId3">
                  <a:extLst>
                    <a:ext uri="{A12FA001-AC4F-418D-AE19-62706E023703}">
                      <ahyp:hlinkClr val="tx"/>
                    </a:ext>
                  </a:extLst>
                </a:hlinkClick>
              </a:rPr>
              <a:t>https://api.qgiscloud.com/</a:t>
            </a:r>
            <a:r>
              <a:rPr lang="fr" sz="2800">
                <a:solidFill>
                  <a:schemeClr val="dk1"/>
                </a:solidFill>
                <a:highlight>
                  <a:srgbClr val="FFFFFF"/>
                </a:highlight>
              </a:rPr>
              <a:t> </a:t>
            </a:r>
            <a:endParaRPr sz="2800">
              <a:solidFill>
                <a:schemeClr val="dk1"/>
              </a:solidFill>
              <a:highlight>
                <a:srgbClr val="FFFFFF"/>
              </a:highlight>
            </a:endParaRPr>
          </a:p>
          <a:p>
            <a:pPr indent="0" lvl="0" marL="0" rtl="0" algn="just">
              <a:spcBef>
                <a:spcPts val="0"/>
              </a:spcBef>
              <a:spcAft>
                <a:spcPts val="0"/>
              </a:spcAft>
              <a:buClr>
                <a:schemeClr val="dk1"/>
              </a:buClr>
              <a:buSzPts val="1100"/>
              <a:buFont typeface="Arial"/>
              <a:buNone/>
            </a:pPr>
            <a:r>
              <a:t/>
            </a:r>
            <a:endParaRPr sz="2000">
              <a:solidFill>
                <a:schemeClr val="dk1"/>
              </a:solidFill>
              <a:highlight>
                <a:srgbClr val="FFFFFF"/>
              </a:highlight>
            </a:endParaRPr>
          </a:p>
          <a:p>
            <a:pPr indent="0" lvl="0" marL="0" rtl="0" algn="just">
              <a:spcBef>
                <a:spcPts val="0"/>
              </a:spcBef>
              <a:spcAft>
                <a:spcPts val="0"/>
              </a:spcAft>
              <a:buClr>
                <a:schemeClr val="dk1"/>
              </a:buClr>
              <a:buSzPts val="1100"/>
              <a:buFont typeface="Arial"/>
              <a:buNone/>
            </a:pPr>
            <a:r>
              <a:rPr lang="fr" sz="2000">
                <a:solidFill>
                  <a:schemeClr val="dk1"/>
                </a:solidFill>
                <a:highlight>
                  <a:srgbClr val="FFFFFF"/>
                </a:highlight>
              </a:rPr>
              <a:t>avant </a:t>
            </a:r>
            <a:r>
              <a:rPr lang="fr" sz="2000">
                <a:solidFill>
                  <a:schemeClr val="dk1"/>
                </a:solidFill>
                <a:highlight>
                  <a:srgbClr val="FFFFFF"/>
                </a:highlight>
              </a:rPr>
              <a:t>d'utiliser</a:t>
            </a:r>
            <a:r>
              <a:rPr lang="fr" sz="2000">
                <a:solidFill>
                  <a:schemeClr val="dk1"/>
                </a:solidFill>
                <a:highlight>
                  <a:srgbClr val="FFFFFF"/>
                </a:highlight>
              </a:rPr>
              <a:t> le plugin QGIScloud</a:t>
            </a:r>
            <a:endParaRPr sz="2000">
              <a:solidFill>
                <a:schemeClr val="dk1"/>
              </a:solidFill>
              <a:highlight>
                <a:srgbClr val="FFFFFF"/>
              </a:highlight>
            </a:endParaRPr>
          </a:p>
        </p:txBody>
      </p:sp>
      <p:sp>
        <p:nvSpPr>
          <p:cNvPr id="87" name="Google Shape;87;p17"/>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88" name="Google Shape;88;p17"/>
          <p:cNvPicPr preferRelativeResize="0"/>
          <p:nvPr/>
        </p:nvPicPr>
        <p:blipFill>
          <a:blip r:embed="rId4">
            <a:alphaModFix/>
          </a:blip>
          <a:stretch>
            <a:fillRect/>
          </a:stretch>
        </p:blipFill>
        <p:spPr>
          <a:xfrm>
            <a:off x="8540576" y="69950"/>
            <a:ext cx="603425" cy="584250"/>
          </a:xfrm>
          <a:prstGeom prst="rect">
            <a:avLst/>
          </a:prstGeom>
          <a:noFill/>
          <a:ln>
            <a:noFill/>
          </a:ln>
        </p:spPr>
      </p:pic>
      <p:pic>
        <p:nvPicPr>
          <p:cNvPr id="89" name="Google Shape;89;p17"/>
          <p:cNvPicPr preferRelativeResize="0"/>
          <p:nvPr/>
        </p:nvPicPr>
        <p:blipFill>
          <a:blip r:embed="rId5">
            <a:alphaModFix/>
          </a:blip>
          <a:stretch>
            <a:fillRect/>
          </a:stretch>
        </p:blipFill>
        <p:spPr>
          <a:xfrm>
            <a:off x="6489375" y="137050"/>
            <a:ext cx="1905000" cy="845525"/>
          </a:xfrm>
          <a:prstGeom prst="rect">
            <a:avLst/>
          </a:prstGeom>
          <a:noFill/>
          <a:ln>
            <a:noFill/>
          </a:ln>
        </p:spPr>
      </p:pic>
      <p:pic>
        <p:nvPicPr>
          <p:cNvPr id="90" name="Google Shape;90;p17"/>
          <p:cNvPicPr preferRelativeResize="0"/>
          <p:nvPr/>
        </p:nvPicPr>
        <p:blipFill>
          <a:blip r:embed="rId6">
            <a:alphaModFix/>
          </a:blip>
          <a:stretch>
            <a:fillRect/>
          </a:stretch>
        </p:blipFill>
        <p:spPr>
          <a:xfrm>
            <a:off x="3729600" y="1064900"/>
            <a:ext cx="5777674" cy="3707650"/>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96" name="Google Shape;96;p18"/>
          <p:cNvPicPr preferRelativeResize="0"/>
          <p:nvPr/>
        </p:nvPicPr>
        <p:blipFill>
          <a:blip r:embed="rId3">
            <a:alphaModFix/>
          </a:blip>
          <a:stretch>
            <a:fillRect/>
          </a:stretch>
        </p:blipFill>
        <p:spPr>
          <a:xfrm>
            <a:off x="8540576" y="69950"/>
            <a:ext cx="603425" cy="584250"/>
          </a:xfrm>
          <a:prstGeom prst="rect">
            <a:avLst/>
          </a:prstGeom>
          <a:noFill/>
          <a:ln>
            <a:noFill/>
          </a:ln>
        </p:spPr>
      </p:pic>
      <p:pic>
        <p:nvPicPr>
          <p:cNvPr id="97" name="Google Shape;97;p18"/>
          <p:cNvPicPr preferRelativeResize="0"/>
          <p:nvPr/>
        </p:nvPicPr>
        <p:blipFill>
          <a:blip r:embed="rId4">
            <a:alphaModFix/>
          </a:blip>
          <a:stretch>
            <a:fillRect/>
          </a:stretch>
        </p:blipFill>
        <p:spPr>
          <a:xfrm>
            <a:off x="6489375" y="137050"/>
            <a:ext cx="1905000" cy="845525"/>
          </a:xfrm>
          <a:prstGeom prst="rect">
            <a:avLst/>
          </a:prstGeom>
          <a:noFill/>
          <a:ln>
            <a:noFill/>
          </a:ln>
        </p:spPr>
      </p:pic>
      <p:pic>
        <p:nvPicPr>
          <p:cNvPr id="98" name="Google Shape;98;p18"/>
          <p:cNvPicPr preferRelativeResize="0"/>
          <p:nvPr/>
        </p:nvPicPr>
        <p:blipFill>
          <a:blip r:embed="rId5">
            <a:alphaModFix/>
          </a:blip>
          <a:stretch>
            <a:fillRect/>
          </a:stretch>
        </p:blipFill>
        <p:spPr>
          <a:xfrm>
            <a:off x="3442075" y="1394650"/>
            <a:ext cx="5220675" cy="3367875"/>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04" name="Google Shape;104;p19"/>
          <p:cNvPicPr preferRelativeResize="0"/>
          <p:nvPr/>
        </p:nvPicPr>
        <p:blipFill>
          <a:blip r:embed="rId3">
            <a:alphaModFix/>
          </a:blip>
          <a:stretch>
            <a:fillRect/>
          </a:stretch>
        </p:blipFill>
        <p:spPr>
          <a:xfrm>
            <a:off x="8540576" y="69950"/>
            <a:ext cx="603425" cy="584250"/>
          </a:xfrm>
          <a:prstGeom prst="rect">
            <a:avLst/>
          </a:prstGeom>
          <a:noFill/>
          <a:ln>
            <a:noFill/>
          </a:ln>
        </p:spPr>
      </p:pic>
      <p:pic>
        <p:nvPicPr>
          <p:cNvPr id="105" name="Google Shape;105;p19"/>
          <p:cNvPicPr preferRelativeResize="0"/>
          <p:nvPr/>
        </p:nvPicPr>
        <p:blipFill>
          <a:blip r:embed="rId4">
            <a:alphaModFix/>
          </a:blip>
          <a:stretch>
            <a:fillRect/>
          </a:stretch>
        </p:blipFill>
        <p:spPr>
          <a:xfrm>
            <a:off x="6489375" y="137050"/>
            <a:ext cx="1905000" cy="845525"/>
          </a:xfrm>
          <a:prstGeom prst="rect">
            <a:avLst/>
          </a:prstGeom>
          <a:noFill/>
          <a:ln>
            <a:noFill/>
          </a:ln>
        </p:spPr>
      </p:pic>
      <p:sp>
        <p:nvSpPr>
          <p:cNvPr id="106" name="Google Shape;106;p19"/>
          <p:cNvSpPr txBox="1"/>
          <p:nvPr/>
        </p:nvSpPr>
        <p:spPr>
          <a:xfrm>
            <a:off x="310800" y="1103875"/>
            <a:ext cx="58254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555555"/>
                </a:solidFill>
                <a:highlight>
                  <a:srgbClr val="FFFFFF"/>
                </a:highlight>
              </a:rPr>
              <a:t>Installation du plugin Qgis Cloud dans QGIS</a:t>
            </a:r>
            <a:endParaRPr b="1" sz="1200">
              <a:solidFill>
                <a:srgbClr val="555555"/>
              </a:solidFill>
              <a:highlight>
                <a:srgbClr val="FFFFFF"/>
              </a:highlight>
            </a:endParaRPr>
          </a:p>
          <a:p>
            <a:pPr indent="0" lvl="0" marL="0" rtl="0" algn="just">
              <a:lnSpc>
                <a:spcPct val="115000"/>
              </a:lnSpc>
              <a:spcBef>
                <a:spcPts val="0"/>
              </a:spcBef>
              <a:spcAft>
                <a:spcPts val="0"/>
              </a:spcAft>
              <a:buNone/>
            </a:pPr>
            <a:r>
              <a:t/>
            </a:r>
            <a:endParaRPr b="1" sz="1200">
              <a:solidFill>
                <a:srgbClr val="555555"/>
              </a:solidFill>
              <a:highlight>
                <a:srgbClr val="FFFFFF"/>
              </a:highlight>
            </a:endParaRPr>
          </a:p>
        </p:txBody>
      </p:sp>
      <p:pic>
        <p:nvPicPr>
          <p:cNvPr id="107" name="Google Shape;107;p19"/>
          <p:cNvPicPr preferRelativeResize="0"/>
          <p:nvPr/>
        </p:nvPicPr>
        <p:blipFill>
          <a:blip r:embed="rId5">
            <a:alphaModFix/>
          </a:blip>
          <a:stretch>
            <a:fillRect/>
          </a:stretch>
        </p:blipFill>
        <p:spPr>
          <a:xfrm>
            <a:off x="190500" y="1685575"/>
            <a:ext cx="4919900" cy="2475350"/>
          </a:xfrm>
          <a:prstGeom prst="rect">
            <a:avLst/>
          </a:prstGeom>
          <a:noFill/>
          <a:ln cap="flat" cmpd="sng" w="25400">
            <a:solidFill>
              <a:srgbClr val="000000"/>
            </a:solidFill>
            <a:prstDash val="solid"/>
            <a:miter lim="8000"/>
            <a:headEnd len="sm" w="sm" type="none"/>
            <a:tailEnd len="sm" w="sm" type="none"/>
          </a:ln>
        </p:spPr>
      </p:pic>
      <p:pic>
        <p:nvPicPr>
          <p:cNvPr id="108" name="Google Shape;108;p19"/>
          <p:cNvPicPr preferRelativeResize="0"/>
          <p:nvPr/>
        </p:nvPicPr>
        <p:blipFill>
          <a:blip r:embed="rId6">
            <a:alphaModFix/>
          </a:blip>
          <a:stretch>
            <a:fillRect/>
          </a:stretch>
        </p:blipFill>
        <p:spPr>
          <a:xfrm>
            <a:off x="5493400" y="1557250"/>
            <a:ext cx="3448050" cy="2827109"/>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0" y="1577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14" name="Google Shape;114;p20"/>
          <p:cNvPicPr preferRelativeResize="0"/>
          <p:nvPr/>
        </p:nvPicPr>
        <p:blipFill>
          <a:blip r:embed="rId3">
            <a:alphaModFix/>
          </a:blip>
          <a:stretch>
            <a:fillRect/>
          </a:stretch>
        </p:blipFill>
        <p:spPr>
          <a:xfrm>
            <a:off x="8540576" y="69950"/>
            <a:ext cx="603425" cy="584250"/>
          </a:xfrm>
          <a:prstGeom prst="rect">
            <a:avLst/>
          </a:prstGeom>
          <a:noFill/>
          <a:ln>
            <a:noFill/>
          </a:ln>
        </p:spPr>
      </p:pic>
      <p:pic>
        <p:nvPicPr>
          <p:cNvPr id="115" name="Google Shape;115;p20"/>
          <p:cNvPicPr preferRelativeResize="0"/>
          <p:nvPr/>
        </p:nvPicPr>
        <p:blipFill>
          <a:blip r:embed="rId4">
            <a:alphaModFix/>
          </a:blip>
          <a:stretch>
            <a:fillRect/>
          </a:stretch>
        </p:blipFill>
        <p:spPr>
          <a:xfrm>
            <a:off x="6489375" y="137050"/>
            <a:ext cx="1905000" cy="845525"/>
          </a:xfrm>
          <a:prstGeom prst="rect">
            <a:avLst/>
          </a:prstGeom>
          <a:noFill/>
          <a:ln>
            <a:noFill/>
          </a:ln>
        </p:spPr>
      </p:pic>
      <p:sp>
        <p:nvSpPr>
          <p:cNvPr id="116" name="Google Shape;116;p20"/>
          <p:cNvSpPr txBox="1"/>
          <p:nvPr/>
        </p:nvSpPr>
        <p:spPr>
          <a:xfrm>
            <a:off x="310800" y="1103875"/>
            <a:ext cx="58254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555555"/>
                </a:solidFill>
                <a:highlight>
                  <a:srgbClr val="FFFFFF"/>
                </a:highlight>
              </a:rPr>
              <a:t>Installation du plugin Qgis Cloud dans QGIS</a:t>
            </a:r>
            <a:endParaRPr b="1" sz="1200">
              <a:solidFill>
                <a:srgbClr val="555555"/>
              </a:solidFill>
              <a:highlight>
                <a:srgbClr val="FFFFFF"/>
              </a:highlight>
            </a:endParaRPr>
          </a:p>
          <a:p>
            <a:pPr indent="0" lvl="0" marL="0" rtl="0" algn="just">
              <a:lnSpc>
                <a:spcPct val="115000"/>
              </a:lnSpc>
              <a:spcBef>
                <a:spcPts val="0"/>
              </a:spcBef>
              <a:spcAft>
                <a:spcPts val="0"/>
              </a:spcAft>
              <a:buNone/>
            </a:pPr>
            <a:r>
              <a:t/>
            </a:r>
            <a:endParaRPr b="1" sz="1200">
              <a:solidFill>
                <a:srgbClr val="555555"/>
              </a:solidFill>
              <a:highlight>
                <a:srgbClr val="FFFFFF"/>
              </a:highlight>
            </a:endParaRPr>
          </a:p>
        </p:txBody>
      </p:sp>
      <p:pic>
        <p:nvPicPr>
          <p:cNvPr id="117" name="Google Shape;117;p20"/>
          <p:cNvPicPr preferRelativeResize="0"/>
          <p:nvPr/>
        </p:nvPicPr>
        <p:blipFill>
          <a:blip r:embed="rId5">
            <a:alphaModFix/>
          </a:blip>
          <a:stretch>
            <a:fillRect/>
          </a:stretch>
        </p:blipFill>
        <p:spPr>
          <a:xfrm>
            <a:off x="0" y="1444950"/>
            <a:ext cx="4381499" cy="2475350"/>
          </a:xfrm>
          <a:prstGeom prst="rect">
            <a:avLst/>
          </a:prstGeom>
          <a:noFill/>
          <a:ln cap="flat" cmpd="sng" w="25400">
            <a:solidFill>
              <a:srgbClr val="000000"/>
            </a:solidFill>
            <a:prstDash val="solid"/>
            <a:miter lim="8000"/>
            <a:headEnd len="sm" w="sm" type="none"/>
            <a:tailEnd len="sm" w="sm" type="none"/>
          </a:ln>
        </p:spPr>
      </p:pic>
      <p:pic>
        <p:nvPicPr>
          <p:cNvPr id="118" name="Google Shape;118;p20"/>
          <p:cNvPicPr preferRelativeResize="0"/>
          <p:nvPr/>
        </p:nvPicPr>
        <p:blipFill>
          <a:blip r:embed="rId6">
            <a:alphaModFix/>
          </a:blip>
          <a:stretch>
            <a:fillRect/>
          </a:stretch>
        </p:blipFill>
        <p:spPr>
          <a:xfrm>
            <a:off x="5493400" y="1557250"/>
            <a:ext cx="3448050" cy="2827109"/>
          </a:xfrm>
          <a:prstGeom prst="rect">
            <a:avLst/>
          </a:prstGeom>
          <a:noFill/>
          <a:ln cap="flat" cmpd="sng" w="25400">
            <a:solidFill>
              <a:srgbClr val="000000"/>
            </a:solidFill>
            <a:prstDash val="solid"/>
            <a:miter lim="8000"/>
            <a:headEnd len="sm" w="sm" type="none"/>
            <a:tailEnd len="sm" w="sm" type="none"/>
          </a:ln>
        </p:spPr>
      </p:pic>
      <p:sp>
        <p:nvSpPr>
          <p:cNvPr id="119" name="Google Shape;119;p20"/>
          <p:cNvSpPr/>
          <p:nvPr/>
        </p:nvSpPr>
        <p:spPr>
          <a:xfrm>
            <a:off x="7247300" y="2536650"/>
            <a:ext cx="603300" cy="1203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 name="Google Shape;120;p20"/>
          <p:cNvCxnSpPr>
            <a:endCxn id="119" idx="3"/>
          </p:cNvCxnSpPr>
          <p:nvPr/>
        </p:nvCxnSpPr>
        <p:spPr>
          <a:xfrm flipH="1" rot="10800000">
            <a:off x="5013051" y="2639332"/>
            <a:ext cx="2322600" cy="1822500"/>
          </a:xfrm>
          <a:prstGeom prst="straightConnector1">
            <a:avLst/>
          </a:prstGeom>
          <a:noFill/>
          <a:ln cap="flat" cmpd="sng" w="9525">
            <a:solidFill>
              <a:schemeClr val="dk2"/>
            </a:solidFill>
            <a:prstDash val="solid"/>
            <a:round/>
            <a:headEnd len="med" w="med" type="none"/>
            <a:tailEnd len="med" w="med" type="triangle"/>
          </a:ln>
        </p:spPr>
      </p:cxnSp>
      <p:sp>
        <p:nvSpPr>
          <p:cNvPr id="121" name="Google Shape;121;p20"/>
          <p:cNvSpPr txBox="1"/>
          <p:nvPr/>
        </p:nvSpPr>
        <p:spPr>
          <a:xfrm>
            <a:off x="2558725" y="4461700"/>
            <a:ext cx="30000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555555"/>
                </a:solidFill>
                <a:highlight>
                  <a:srgbClr val="FFFFFF"/>
                </a:highlight>
              </a:rPr>
              <a:t>se connecter avec ton compte Qgis Cloud</a:t>
            </a:r>
            <a:endParaRPr/>
          </a:p>
        </p:txBody>
      </p:sp>
      <p:pic>
        <p:nvPicPr>
          <p:cNvPr id="122" name="Google Shape;122;p20"/>
          <p:cNvPicPr preferRelativeResize="0"/>
          <p:nvPr/>
        </p:nvPicPr>
        <p:blipFill>
          <a:blip r:embed="rId7">
            <a:alphaModFix/>
          </a:blip>
          <a:stretch>
            <a:fillRect/>
          </a:stretch>
        </p:blipFill>
        <p:spPr>
          <a:xfrm>
            <a:off x="6603325" y="3384900"/>
            <a:ext cx="2638425" cy="148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nvSpPr>
        <p:spPr>
          <a:xfrm>
            <a:off x="0" y="15763"/>
            <a:ext cx="9144000" cy="1088100"/>
          </a:xfrm>
          <a:prstGeom prst="rect">
            <a:avLst/>
          </a:prstGeom>
          <a:solidFill>
            <a:srgbClr val="FFE599"/>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900">
                <a:solidFill>
                  <a:srgbClr val="0000FF"/>
                </a:solidFill>
              </a:rPr>
              <a:t>Service WebGIS dans le cloud : QGIS CLOUD</a:t>
            </a:r>
            <a:endParaRPr b="1" sz="1900">
              <a:solidFill>
                <a:srgbClr val="0000FF"/>
              </a:solidFill>
            </a:endParaRPr>
          </a:p>
          <a:p>
            <a:pPr indent="0" lvl="0" marL="0" rtl="0" algn="just">
              <a:lnSpc>
                <a:spcPct val="115000"/>
              </a:lnSpc>
              <a:spcBef>
                <a:spcPts val="0"/>
              </a:spcBef>
              <a:spcAft>
                <a:spcPts val="0"/>
              </a:spcAft>
              <a:buNone/>
            </a:pPr>
            <a:r>
              <a:t/>
            </a:r>
            <a:endParaRPr b="1" sz="1900">
              <a:solidFill>
                <a:srgbClr val="0000FF"/>
              </a:solidFill>
              <a:highlight>
                <a:schemeClr val="lt1"/>
              </a:highlight>
            </a:endParaRPr>
          </a:p>
          <a:p>
            <a:pPr indent="0" lvl="0" marL="0" rtl="0" algn="just">
              <a:lnSpc>
                <a:spcPct val="115000"/>
              </a:lnSpc>
              <a:spcBef>
                <a:spcPts val="0"/>
              </a:spcBef>
              <a:spcAft>
                <a:spcPts val="0"/>
              </a:spcAft>
              <a:buNone/>
            </a:pPr>
            <a:r>
              <a:t/>
            </a:r>
            <a:endParaRPr b="1" sz="1500">
              <a:solidFill>
                <a:srgbClr val="0000FF"/>
              </a:solidFill>
              <a:highlight>
                <a:schemeClr val="lt1"/>
              </a:highlight>
            </a:endParaRPr>
          </a:p>
        </p:txBody>
      </p:sp>
      <p:pic>
        <p:nvPicPr>
          <p:cNvPr id="128" name="Google Shape;128;p21"/>
          <p:cNvPicPr preferRelativeResize="0"/>
          <p:nvPr/>
        </p:nvPicPr>
        <p:blipFill>
          <a:blip r:embed="rId3">
            <a:alphaModFix/>
          </a:blip>
          <a:stretch>
            <a:fillRect/>
          </a:stretch>
        </p:blipFill>
        <p:spPr>
          <a:xfrm>
            <a:off x="8540576" y="69950"/>
            <a:ext cx="603425" cy="584250"/>
          </a:xfrm>
          <a:prstGeom prst="rect">
            <a:avLst/>
          </a:prstGeom>
          <a:noFill/>
          <a:ln>
            <a:noFill/>
          </a:ln>
        </p:spPr>
      </p:pic>
      <p:pic>
        <p:nvPicPr>
          <p:cNvPr id="129" name="Google Shape;129;p21"/>
          <p:cNvPicPr preferRelativeResize="0"/>
          <p:nvPr/>
        </p:nvPicPr>
        <p:blipFill>
          <a:blip r:embed="rId4">
            <a:alphaModFix/>
          </a:blip>
          <a:stretch>
            <a:fillRect/>
          </a:stretch>
        </p:blipFill>
        <p:spPr>
          <a:xfrm>
            <a:off x="6489375" y="137050"/>
            <a:ext cx="1905000" cy="845525"/>
          </a:xfrm>
          <a:prstGeom prst="rect">
            <a:avLst/>
          </a:prstGeom>
          <a:noFill/>
          <a:ln>
            <a:noFill/>
          </a:ln>
        </p:spPr>
      </p:pic>
      <p:sp>
        <p:nvSpPr>
          <p:cNvPr id="130" name="Google Shape;130;p21"/>
          <p:cNvSpPr txBox="1"/>
          <p:nvPr/>
        </p:nvSpPr>
        <p:spPr>
          <a:xfrm>
            <a:off x="310800" y="1103875"/>
            <a:ext cx="5825400" cy="58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rgbClr val="555555"/>
                </a:solidFill>
                <a:highlight>
                  <a:srgbClr val="FFFFFF"/>
                </a:highlight>
              </a:rPr>
              <a:t>Installation du plugin Qgis Cloud dans QGIS</a:t>
            </a:r>
            <a:endParaRPr b="1" sz="1200">
              <a:solidFill>
                <a:srgbClr val="555555"/>
              </a:solidFill>
              <a:highlight>
                <a:srgbClr val="FFFFFF"/>
              </a:highlight>
            </a:endParaRPr>
          </a:p>
          <a:p>
            <a:pPr indent="0" lvl="0" marL="0" rtl="0" algn="just">
              <a:lnSpc>
                <a:spcPct val="115000"/>
              </a:lnSpc>
              <a:spcBef>
                <a:spcPts val="0"/>
              </a:spcBef>
              <a:spcAft>
                <a:spcPts val="0"/>
              </a:spcAft>
              <a:buNone/>
            </a:pPr>
            <a:r>
              <a:t/>
            </a:r>
            <a:endParaRPr b="1" sz="1200">
              <a:solidFill>
                <a:srgbClr val="555555"/>
              </a:solidFill>
              <a:highlight>
                <a:srgbClr val="FFFFFF"/>
              </a:highlight>
            </a:endParaRPr>
          </a:p>
        </p:txBody>
      </p:sp>
      <p:sp>
        <p:nvSpPr>
          <p:cNvPr id="131" name="Google Shape;131;p21"/>
          <p:cNvSpPr txBox="1"/>
          <p:nvPr/>
        </p:nvSpPr>
        <p:spPr>
          <a:xfrm>
            <a:off x="4124825" y="4461700"/>
            <a:ext cx="3000000" cy="369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1200">
                <a:solidFill>
                  <a:schemeClr val="dk1"/>
                </a:solidFill>
                <a:highlight>
                  <a:srgbClr val="FFFFFF"/>
                </a:highlight>
              </a:rPr>
              <a:t>Publier la carte online </a:t>
            </a:r>
            <a:endParaRPr b="1">
              <a:solidFill>
                <a:schemeClr val="dk1"/>
              </a:solidFill>
            </a:endParaRPr>
          </a:p>
        </p:txBody>
      </p:sp>
      <p:pic>
        <p:nvPicPr>
          <p:cNvPr id="132" name="Google Shape;132;p21"/>
          <p:cNvPicPr preferRelativeResize="0"/>
          <p:nvPr/>
        </p:nvPicPr>
        <p:blipFill>
          <a:blip r:embed="rId5">
            <a:alphaModFix/>
          </a:blip>
          <a:stretch>
            <a:fillRect/>
          </a:stretch>
        </p:blipFill>
        <p:spPr>
          <a:xfrm>
            <a:off x="0" y="1547125"/>
            <a:ext cx="4000500" cy="2471325"/>
          </a:xfrm>
          <a:prstGeom prst="rect">
            <a:avLst/>
          </a:prstGeom>
          <a:noFill/>
          <a:ln cap="flat" cmpd="sng" w="25400">
            <a:solidFill>
              <a:srgbClr val="000000"/>
            </a:solidFill>
            <a:prstDash val="solid"/>
            <a:miter lim="8000"/>
            <a:headEnd len="sm" w="sm" type="none"/>
            <a:tailEnd len="sm" w="sm" type="none"/>
          </a:ln>
        </p:spPr>
      </p:pic>
      <p:pic>
        <p:nvPicPr>
          <p:cNvPr id="133" name="Google Shape;133;p21"/>
          <p:cNvPicPr preferRelativeResize="0"/>
          <p:nvPr/>
        </p:nvPicPr>
        <p:blipFill>
          <a:blip r:embed="rId6">
            <a:alphaModFix/>
          </a:blip>
          <a:stretch>
            <a:fillRect/>
          </a:stretch>
        </p:blipFill>
        <p:spPr>
          <a:xfrm>
            <a:off x="4124825" y="1547125"/>
            <a:ext cx="5019175" cy="1704975"/>
          </a:xfrm>
          <a:prstGeom prst="rect">
            <a:avLst/>
          </a:prstGeom>
          <a:noFill/>
          <a:ln cap="flat" cmpd="sng" w="25400">
            <a:solidFill>
              <a:srgbClr val="000000"/>
            </a:solidFill>
            <a:prstDash val="solid"/>
            <a:miter lim="8000"/>
            <a:headEnd len="sm" w="sm" type="none"/>
            <a:tailEnd len="sm" w="sm" type="none"/>
          </a:ln>
        </p:spPr>
      </p:pic>
      <p:cxnSp>
        <p:nvCxnSpPr>
          <p:cNvPr id="134" name="Google Shape;134;p21"/>
          <p:cNvCxnSpPr>
            <a:stCxn id="131" idx="0"/>
          </p:cNvCxnSpPr>
          <p:nvPr/>
        </p:nvCxnSpPr>
        <p:spPr>
          <a:xfrm flipH="1" rot="10800000">
            <a:off x="5624825" y="3058000"/>
            <a:ext cx="812100" cy="1403700"/>
          </a:xfrm>
          <a:prstGeom prst="straightConnector1">
            <a:avLst/>
          </a:prstGeom>
          <a:noFill/>
          <a:ln cap="flat" cmpd="sng" w="19050">
            <a:solidFill>
              <a:schemeClr val="dk2"/>
            </a:solidFill>
            <a:prstDash val="solid"/>
            <a:round/>
            <a:headEnd len="med" w="med" type="none"/>
            <a:tailEnd len="med" w="med" type="triangle"/>
          </a:ln>
        </p:spPr>
      </p:cxnSp>
      <p:sp>
        <p:nvSpPr>
          <p:cNvPr id="135" name="Google Shape;135;p21"/>
          <p:cNvSpPr/>
          <p:nvPr/>
        </p:nvSpPr>
        <p:spPr>
          <a:xfrm>
            <a:off x="6156150" y="2907625"/>
            <a:ext cx="1253400" cy="230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