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8" name="Shape 30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15" name="Texte niveau 1…"/>
          <p:cNvSpPr txBox="1"/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JECT_OV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6;p1" descr="Google Shape;6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Google Shape;7;p1"/>
          <p:cNvSpPr/>
          <p:nvPr/>
        </p:nvSpPr>
        <p:spPr>
          <a:xfrm>
            <a:off x="1259639" y="5957999"/>
            <a:ext cx="7883640" cy="899281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121" name="Google Shape;8;p1" descr="Google Shape;8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123" name="Texte niveau 1…"/>
          <p:cNvSpPr txBox="1"/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4" name="Google Shape;44;p11"/>
          <p:cNvSpPr txBox="1"/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UR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6;p1" descr="Google Shape;6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Google Shape;7;p1"/>
          <p:cNvSpPr/>
          <p:nvPr/>
        </p:nvSpPr>
        <p:spPr>
          <a:xfrm>
            <a:off x="1259639" y="5957999"/>
            <a:ext cx="7883640" cy="899281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134" name="Google Shape;8;p1" descr="Google Shape;8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136" name="Texte niveau 1…"/>
          <p:cNvSpPr txBox="1"/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7" name="Google Shape;48;p12"/>
          <p:cNvSpPr txBox="1"/>
          <p:nvPr>
            <p:ph type="body" sz="quarter" idx="21"/>
          </p:nvPr>
        </p:nvSpPr>
        <p:spPr>
          <a:xfrm>
            <a:off x="4674239" y="1604519"/>
            <a:ext cx="4015800" cy="1896842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38" name="Google Shape;49;p12"/>
          <p:cNvSpPr txBox="1"/>
          <p:nvPr>
            <p:ph type="body" sz="quarter" idx="22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39" name="Google Shape;50;p12"/>
          <p:cNvSpPr txBox="1"/>
          <p:nvPr>
            <p:ph type="body" sz="quarter" idx="2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4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6;p1" descr="Google Shape;6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Google Shape;7;p1"/>
          <p:cNvSpPr/>
          <p:nvPr/>
        </p:nvSpPr>
        <p:spPr>
          <a:xfrm>
            <a:off x="1259639" y="5957999"/>
            <a:ext cx="7883640" cy="899281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149" name="Google Shape;8;p1" descr="Google Shape;8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151" name="Texte niveau 1…"/>
          <p:cNvSpPr txBox="1"/>
          <p:nvPr>
            <p:ph type="body" sz="quarter" idx="1"/>
          </p:nvPr>
        </p:nvSpPr>
        <p:spPr>
          <a:xfrm>
            <a:off x="457200" y="1604519"/>
            <a:ext cx="2649601" cy="189684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2" name="Google Shape;54;p13"/>
          <p:cNvSpPr txBox="1"/>
          <p:nvPr>
            <p:ph type="body" sz="quarter" idx="21"/>
          </p:nvPr>
        </p:nvSpPr>
        <p:spPr>
          <a:xfrm>
            <a:off x="3239640" y="1604519"/>
            <a:ext cx="2649601" cy="1896842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53" name="Google Shape;55;p13"/>
          <p:cNvSpPr txBox="1"/>
          <p:nvPr>
            <p:ph type="body" sz="quarter" idx="22"/>
          </p:nvPr>
        </p:nvSpPr>
        <p:spPr>
          <a:xfrm>
            <a:off x="6022080" y="1604519"/>
            <a:ext cx="2649601" cy="1896842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54" name="Google Shape;56;p13"/>
          <p:cNvSpPr txBox="1"/>
          <p:nvPr>
            <p:ph type="body" sz="quarter" idx="23"/>
          </p:nvPr>
        </p:nvSpPr>
        <p:spPr>
          <a:xfrm>
            <a:off x="457199" y="3682079"/>
            <a:ext cx="2649602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55" name="Google Shape;57;p13"/>
          <p:cNvSpPr txBox="1"/>
          <p:nvPr>
            <p:ph type="body" sz="quarter" idx="24"/>
          </p:nvPr>
        </p:nvSpPr>
        <p:spPr>
          <a:xfrm>
            <a:off x="3239640" y="3682079"/>
            <a:ext cx="2649601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56" name="Google Shape;58;p13"/>
          <p:cNvSpPr txBox="1"/>
          <p:nvPr>
            <p:ph type="body" sz="quarter" idx="25"/>
          </p:nvPr>
        </p:nvSpPr>
        <p:spPr>
          <a:xfrm>
            <a:off x="6022080" y="3682079"/>
            <a:ext cx="2649601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5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60;p14"/>
          <p:cNvSpPr/>
          <p:nvPr/>
        </p:nvSpPr>
        <p:spPr>
          <a:xfrm>
            <a:off x="0" y="1304640"/>
            <a:ext cx="7883639" cy="107280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165" name="Google Shape;61;p14" descr="Google Shape;61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167" name="Texte niveau 1…"/>
          <p:cNvSpPr txBox="1"/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60;p14"/>
          <p:cNvSpPr/>
          <p:nvPr/>
        </p:nvSpPr>
        <p:spPr>
          <a:xfrm>
            <a:off x="0" y="1304640"/>
            <a:ext cx="7883639" cy="107280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176" name="Google Shape;61;p14" descr="Google Shape;61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178" name="Texte niveau 1…"/>
          <p:cNvSpPr txBox="1"/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60;p14"/>
          <p:cNvSpPr/>
          <p:nvPr/>
        </p:nvSpPr>
        <p:spPr>
          <a:xfrm>
            <a:off x="0" y="1304640"/>
            <a:ext cx="7883639" cy="107280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187" name="Google Shape;61;p14" descr="Google Shape;61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60;p14"/>
          <p:cNvSpPr/>
          <p:nvPr/>
        </p:nvSpPr>
        <p:spPr>
          <a:xfrm>
            <a:off x="0" y="1304640"/>
            <a:ext cx="7883639" cy="107280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196" name="Google Shape;61;p14" descr="Google Shape;61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198" name="Texte niveau 1…"/>
          <p:cNvSpPr txBox="1"/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99" name="Google Shape;74;p18"/>
          <p:cNvSpPr txBox="1"/>
          <p:nvPr>
            <p:ph type="body" sz="half" idx="21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0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60;p14"/>
          <p:cNvSpPr/>
          <p:nvPr/>
        </p:nvSpPr>
        <p:spPr>
          <a:xfrm>
            <a:off x="0" y="1304640"/>
            <a:ext cx="7883639" cy="107280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208" name="Google Shape;61;p14" descr="Google Shape;61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2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JEC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60;p14"/>
          <p:cNvSpPr/>
          <p:nvPr/>
        </p:nvSpPr>
        <p:spPr>
          <a:xfrm>
            <a:off x="0" y="1304640"/>
            <a:ext cx="7883639" cy="107280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218" name="Google Shape;61;p14" descr="Google Shape;61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_OBJECTS_AND_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60;p14"/>
          <p:cNvSpPr/>
          <p:nvPr/>
        </p:nvSpPr>
        <p:spPr>
          <a:xfrm>
            <a:off x="0" y="1304640"/>
            <a:ext cx="7883639" cy="107280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228" name="Google Shape;61;p14" descr="Google Shape;61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230" name="Texte niveau 1…"/>
          <p:cNvSpPr txBox="1"/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1" name="Google Shape;82;p21"/>
          <p:cNvSpPr txBox="1"/>
          <p:nvPr>
            <p:ph type="body" sz="half" idx="21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32" name="Google Shape;83;p21"/>
          <p:cNvSpPr txBox="1"/>
          <p:nvPr>
            <p:ph type="body" sz="quarter" idx="22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3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JECT_AND_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60;p14"/>
          <p:cNvSpPr/>
          <p:nvPr/>
        </p:nvSpPr>
        <p:spPr>
          <a:xfrm>
            <a:off x="0" y="1304640"/>
            <a:ext cx="7883639" cy="107280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241" name="Google Shape;61;p14" descr="Google Shape;61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243" name="Texte niveau 1…"/>
          <p:cNvSpPr txBox="1"/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44" name="Google Shape;87;p22"/>
          <p:cNvSpPr txBox="1"/>
          <p:nvPr>
            <p:ph type="body" sz="quarter" idx="21"/>
          </p:nvPr>
        </p:nvSpPr>
        <p:spPr>
          <a:xfrm>
            <a:off x="4674239" y="1604519"/>
            <a:ext cx="4015800" cy="1896842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45" name="Google Shape;88;p22"/>
          <p:cNvSpPr txBox="1"/>
          <p:nvPr>
            <p:ph type="body" sz="quarter" idx="22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4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_OBJECTS_OV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60;p14"/>
          <p:cNvSpPr/>
          <p:nvPr/>
        </p:nvSpPr>
        <p:spPr>
          <a:xfrm>
            <a:off x="0" y="1304640"/>
            <a:ext cx="7883639" cy="107280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254" name="Google Shape;61;p14" descr="Google Shape;61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256" name="Texte niveau 1…"/>
          <p:cNvSpPr txBox="1"/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57" name="Google Shape;92;p23"/>
          <p:cNvSpPr txBox="1"/>
          <p:nvPr>
            <p:ph type="body" sz="quarter" idx="21"/>
          </p:nvPr>
        </p:nvSpPr>
        <p:spPr>
          <a:xfrm>
            <a:off x="4674239" y="1604519"/>
            <a:ext cx="4015800" cy="1896842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58" name="Google Shape;93;p23"/>
          <p:cNvSpPr txBox="1"/>
          <p:nvPr>
            <p:ph type="body" sz="half" idx="22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5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JECT_OV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60;p14"/>
          <p:cNvSpPr/>
          <p:nvPr/>
        </p:nvSpPr>
        <p:spPr>
          <a:xfrm>
            <a:off x="0" y="1304640"/>
            <a:ext cx="7883639" cy="107280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267" name="Google Shape;61;p14" descr="Google Shape;61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269" name="Texte niveau 1…"/>
          <p:cNvSpPr txBox="1"/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70" name="Google Shape;97;p24"/>
          <p:cNvSpPr txBox="1"/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UR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60;p14"/>
          <p:cNvSpPr/>
          <p:nvPr/>
        </p:nvSpPr>
        <p:spPr>
          <a:xfrm>
            <a:off x="0" y="1304640"/>
            <a:ext cx="7883639" cy="107280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279" name="Google Shape;61;p14" descr="Google Shape;61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281" name="Texte niveau 1…"/>
          <p:cNvSpPr txBox="1"/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82" name="Google Shape;101;p25"/>
          <p:cNvSpPr txBox="1"/>
          <p:nvPr>
            <p:ph type="body" sz="quarter" idx="21"/>
          </p:nvPr>
        </p:nvSpPr>
        <p:spPr>
          <a:xfrm>
            <a:off x="4674239" y="1604519"/>
            <a:ext cx="4015800" cy="1896842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83" name="Google Shape;102;p25"/>
          <p:cNvSpPr txBox="1"/>
          <p:nvPr>
            <p:ph type="body" sz="quarter" idx="22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84" name="Google Shape;103;p25"/>
          <p:cNvSpPr txBox="1"/>
          <p:nvPr>
            <p:ph type="body" sz="quarter" idx="2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8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60;p14"/>
          <p:cNvSpPr/>
          <p:nvPr/>
        </p:nvSpPr>
        <p:spPr>
          <a:xfrm>
            <a:off x="0" y="1304640"/>
            <a:ext cx="7883639" cy="107280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293" name="Google Shape;61;p14" descr="Google Shape;61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295" name="Texte niveau 1…"/>
          <p:cNvSpPr txBox="1"/>
          <p:nvPr>
            <p:ph type="body" sz="quarter" idx="1"/>
          </p:nvPr>
        </p:nvSpPr>
        <p:spPr>
          <a:xfrm>
            <a:off x="457200" y="1604519"/>
            <a:ext cx="2649601" cy="189684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96" name="Google Shape;107;p26"/>
          <p:cNvSpPr txBox="1"/>
          <p:nvPr>
            <p:ph type="body" sz="quarter" idx="21"/>
          </p:nvPr>
        </p:nvSpPr>
        <p:spPr>
          <a:xfrm>
            <a:off x="3239640" y="1604519"/>
            <a:ext cx="2649601" cy="1896842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97" name="Google Shape;108;p26"/>
          <p:cNvSpPr txBox="1"/>
          <p:nvPr>
            <p:ph type="body" sz="quarter" idx="22"/>
          </p:nvPr>
        </p:nvSpPr>
        <p:spPr>
          <a:xfrm>
            <a:off x="6022080" y="1604519"/>
            <a:ext cx="2649601" cy="1896842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98" name="Google Shape;109;p26"/>
          <p:cNvSpPr txBox="1"/>
          <p:nvPr>
            <p:ph type="body" sz="quarter" idx="23"/>
          </p:nvPr>
        </p:nvSpPr>
        <p:spPr>
          <a:xfrm>
            <a:off x="457199" y="3682079"/>
            <a:ext cx="2649602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299" name="Google Shape;110;p26"/>
          <p:cNvSpPr txBox="1"/>
          <p:nvPr>
            <p:ph type="body" sz="quarter" idx="24"/>
          </p:nvPr>
        </p:nvSpPr>
        <p:spPr>
          <a:xfrm>
            <a:off x="3239640" y="3682079"/>
            <a:ext cx="2649601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300" name="Google Shape;111;p26"/>
          <p:cNvSpPr txBox="1"/>
          <p:nvPr>
            <p:ph type="body" sz="quarter" idx="25"/>
          </p:nvPr>
        </p:nvSpPr>
        <p:spPr>
          <a:xfrm>
            <a:off x="6022080" y="3682079"/>
            <a:ext cx="2649601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30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6;p1" descr="Google Shape;6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Google Shape;7;p1"/>
          <p:cNvSpPr/>
          <p:nvPr/>
        </p:nvSpPr>
        <p:spPr>
          <a:xfrm>
            <a:off x="1259639" y="5957999"/>
            <a:ext cx="7883640" cy="899281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33" name="Google Shape;8;p1" descr="Google Shape;8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6;p1" descr="Google Shape;6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Google Shape;7;p1"/>
          <p:cNvSpPr/>
          <p:nvPr/>
        </p:nvSpPr>
        <p:spPr>
          <a:xfrm>
            <a:off x="1259639" y="5957999"/>
            <a:ext cx="7883640" cy="899281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43" name="Google Shape;8;p1" descr="Google Shape;8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45" name="Texte niveau 1…"/>
          <p:cNvSpPr txBox="1"/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6;p1" descr="Google Shape;6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Google Shape;7;p1"/>
          <p:cNvSpPr/>
          <p:nvPr/>
        </p:nvSpPr>
        <p:spPr>
          <a:xfrm>
            <a:off x="1259639" y="5957999"/>
            <a:ext cx="7883640" cy="899281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55" name="Google Shape;8;p1" descr="Google Shape;8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Google Shape;23;p6"/>
          <p:cNvSpPr txBox="1"/>
          <p:nvPr>
            <p:ph type="body" sz="half" idx="21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5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;p1" descr="Google Shape;6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Google Shape;7;p1"/>
          <p:cNvSpPr/>
          <p:nvPr/>
        </p:nvSpPr>
        <p:spPr>
          <a:xfrm>
            <a:off x="1259639" y="5957999"/>
            <a:ext cx="7883640" cy="899281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68" name="Google Shape;8;p1" descr="Google Shape;8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7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_OBJECTS_AND_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6;p1" descr="Google Shape;6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Google Shape;7;p1"/>
          <p:cNvSpPr/>
          <p:nvPr/>
        </p:nvSpPr>
        <p:spPr>
          <a:xfrm>
            <a:off x="1259639" y="5957999"/>
            <a:ext cx="7883640" cy="899281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79" name="Google Shape;8;p1" descr="Google Shape;8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81" name="Texte niveau 1…"/>
          <p:cNvSpPr txBox="1"/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2" name="Google Shape;29;p8"/>
          <p:cNvSpPr txBox="1"/>
          <p:nvPr>
            <p:ph type="body" sz="half" idx="21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83" name="Google Shape;30;p8"/>
          <p:cNvSpPr txBox="1"/>
          <p:nvPr>
            <p:ph type="body" sz="quarter" idx="22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8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JECT_AND_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6;p1" descr="Google Shape;6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Google Shape;7;p1"/>
          <p:cNvSpPr/>
          <p:nvPr/>
        </p:nvSpPr>
        <p:spPr>
          <a:xfrm>
            <a:off x="1259639" y="5957999"/>
            <a:ext cx="7883640" cy="899281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93" name="Google Shape;8;p1" descr="Google Shape;8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95" name="Texte niveau 1…"/>
          <p:cNvSpPr txBox="1"/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6" name="Google Shape;34;p9"/>
          <p:cNvSpPr txBox="1"/>
          <p:nvPr>
            <p:ph type="body" sz="quarter" idx="21"/>
          </p:nvPr>
        </p:nvSpPr>
        <p:spPr>
          <a:xfrm>
            <a:off x="4674239" y="1604519"/>
            <a:ext cx="4015800" cy="1896842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7" name="Google Shape;35;p9"/>
          <p:cNvSpPr txBox="1"/>
          <p:nvPr>
            <p:ph type="body" sz="quarter" idx="22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_OBJECTS_OV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6;p1" descr="Google Shape;6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Google Shape;7;p1"/>
          <p:cNvSpPr/>
          <p:nvPr/>
        </p:nvSpPr>
        <p:spPr>
          <a:xfrm>
            <a:off x="1259639" y="5957999"/>
            <a:ext cx="7883640" cy="899281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107" name="Google Shape;8;p1" descr="Google Shape;8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exte du titre"/>
          <p:cNvSpPr txBox="1"/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109" name="Texte niveau 1…"/>
          <p:cNvSpPr txBox="1"/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 anchor="t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0" name="Google Shape;39;p10"/>
          <p:cNvSpPr txBox="1"/>
          <p:nvPr>
            <p:ph type="body" sz="quarter" idx="21"/>
          </p:nvPr>
        </p:nvSpPr>
        <p:spPr>
          <a:xfrm>
            <a:off x="4674239" y="1604519"/>
            <a:ext cx="4015800" cy="1896842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11" name="Google Shape;40;p10"/>
          <p:cNvSpPr txBox="1"/>
          <p:nvPr>
            <p:ph type="body" sz="half" idx="22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1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;p1" descr="Google Shape;6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Google Shape;7;p1"/>
          <p:cNvSpPr/>
          <p:nvPr/>
        </p:nvSpPr>
        <p:spPr>
          <a:xfrm>
            <a:off x="1259639" y="5957999"/>
            <a:ext cx="7883640" cy="899281"/>
          </a:xfrm>
          <a:prstGeom prst="rect">
            <a:avLst/>
          </a:prstGeom>
          <a:solidFill>
            <a:srgbClr val="303062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4" name="Google Shape;8;p1" descr="Google Shape;8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188639"/>
            <a:ext cx="1223281" cy="122328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e niveau 1…"/>
          <p:cNvSpPr txBox="1"/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" name="Numéro de diapositive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" name="Texte du titre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/>
            <a:r>
              <a:t>Texte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22860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22860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22860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22860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2860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2860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2860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22860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22860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docs.qgis.org/3.16/fr/docs/training_manual/create_vector_data/forms.html?highlight=formulaire#ic" TargetMode="External"/><Relationship Id="rId3" Type="http://schemas.openxmlformats.org/officeDocument/2006/relationships/hyperlink" Target="https://cafesig.ulb.ac.be/mod/url/view.php?id=1463" TargetMode="Externa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118;p27"/>
          <p:cNvSpPr txBox="1"/>
          <p:nvPr/>
        </p:nvSpPr>
        <p:spPr>
          <a:xfrm>
            <a:off x="2501999" y="5472000"/>
            <a:ext cx="4464001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algn="ctr">
              <a:defRPr sz="1800"/>
            </a:lvl1pPr>
          </a:lstStyle>
          <a:p>
            <a:pPr/>
            <a:r>
              <a:t>Formation certifiante en SIG</a:t>
            </a:r>
          </a:p>
        </p:txBody>
      </p:sp>
      <p:sp>
        <p:nvSpPr>
          <p:cNvPr id="311" name="Google Shape;119;p27"/>
          <p:cNvSpPr txBox="1"/>
          <p:nvPr/>
        </p:nvSpPr>
        <p:spPr>
          <a:xfrm>
            <a:off x="2459225" y="4038474"/>
            <a:ext cx="4464001" cy="159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/>
            <a:endParaRPr sz="3500"/>
          </a:p>
          <a:p>
            <a:pPr algn="ctr">
              <a:defRPr sz="3500"/>
            </a:pPr>
            <a:r>
              <a:t>Module 2 – UE 3 </a:t>
            </a:r>
          </a:p>
          <a:p>
            <a:pPr algn="ctr">
              <a:defRPr sz="3500"/>
            </a:pPr>
            <a:r>
              <a:t> </a:t>
            </a:r>
          </a:p>
        </p:txBody>
      </p:sp>
      <p:sp>
        <p:nvSpPr>
          <p:cNvPr id="312" name="Google Shape;120;p27"/>
          <p:cNvSpPr txBox="1"/>
          <p:nvPr/>
        </p:nvSpPr>
        <p:spPr>
          <a:xfrm>
            <a:off x="274349" y="2338365"/>
            <a:ext cx="8595302" cy="1434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algn="ctr">
              <a:defRPr b="1" sz="4400"/>
            </a:lvl1pPr>
          </a:lstStyle>
          <a:p>
            <a:pPr/>
            <a:r>
              <a:t>Utilisation de formulaires dans QGIS</a:t>
            </a:r>
          </a:p>
        </p:txBody>
      </p:sp>
      <p:sp>
        <p:nvSpPr>
          <p:cNvPr id="313" name="Google Shape;121;p27"/>
          <p:cNvSpPr txBox="1"/>
          <p:nvPr/>
        </p:nvSpPr>
        <p:spPr>
          <a:xfrm>
            <a:off x="1108699" y="3679649"/>
            <a:ext cx="7652402" cy="380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indent="457200" algn="r">
              <a:defRPr i="1"/>
            </a:lvl1pPr>
          </a:lstStyle>
          <a:p>
            <a:pPr/>
            <a:r>
              <a:t>D. Peeters</a:t>
            </a:r>
          </a:p>
        </p:txBody>
      </p:sp>
      <p:sp>
        <p:nvSpPr>
          <p:cNvPr id="3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137;p30"/>
          <p:cNvSpPr txBox="1"/>
          <p:nvPr/>
        </p:nvSpPr>
        <p:spPr>
          <a:xfrm>
            <a:off x="0" y="434057"/>
            <a:ext cx="7787700" cy="60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300"/>
            </a:lvl1pPr>
          </a:lstStyle>
          <a:p>
            <a:pPr/>
            <a:r>
              <a:t>Documentation</a:t>
            </a:r>
          </a:p>
        </p:txBody>
      </p:sp>
      <p:sp>
        <p:nvSpPr>
          <p:cNvPr id="366" name="Google Shape;138;p30"/>
          <p:cNvSpPr txBox="1"/>
          <p:nvPr/>
        </p:nvSpPr>
        <p:spPr>
          <a:xfrm>
            <a:off x="81849" y="1443889"/>
            <a:ext cx="8980301" cy="5296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>
                <a:solidFill>
                  <a:srgbClr val="535353"/>
                </a:solidFill>
              </a:defRPr>
            </a:pPr>
            <a:r>
              <a:t>Documentation de QGis:</a:t>
            </a:r>
          </a:p>
          <a:p>
            <a: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>
                <a:solidFill>
                  <a:schemeClr val="accent1"/>
                </a:solidFill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https://docs.qgis.org/3.16/fr/docs/training_manual/create_vector_data/forms.html?highlight=formulaire#ic</a:t>
            </a:r>
          </a:p>
          <a:p>
            <a:pPr>
              <a:lnSpc>
                <a:spcPct val="90000"/>
              </a:lnSpc>
              <a:defRPr b="1" sz="3200">
                <a:solidFill>
                  <a:schemeClr val="accent1"/>
                </a:solidFill>
              </a:defRPr>
            </a:pPr>
          </a:p>
          <a:p>
            <a:pPr>
              <a:lnSpc>
                <a:spcPct val="90000"/>
              </a:lnSpc>
              <a:defRPr b="1" sz="3200">
                <a:solidFill>
                  <a:srgbClr val="535353"/>
                </a:solidFill>
              </a:defRPr>
            </a:pPr>
            <a:r>
              <a:t>Sur cafesig: </a:t>
            </a:r>
          </a:p>
          <a:p>
            <a:pPr>
              <a:lnSpc>
                <a:spcPct val="90000"/>
              </a:lnSpc>
              <a:defRPr b="1" sz="3200">
                <a:solidFill>
                  <a:schemeClr val="accent1"/>
                </a:solidFill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https://cafesig.ulb.ac.be/mod/url/view.php?id=1463</a:t>
            </a:r>
          </a:p>
        </p:txBody>
      </p:sp>
      <p:sp>
        <p:nvSpPr>
          <p:cNvPr id="367" name="Numéro de diapositive"/>
          <p:cNvSpPr txBox="1"/>
          <p:nvPr>
            <p:ph type="sldNum" sz="quarter" idx="2"/>
          </p:nvPr>
        </p:nvSpPr>
        <p:spPr>
          <a:xfrm>
            <a:off x="8629352" y="6440122"/>
            <a:ext cx="260648" cy="2642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137;p30"/>
          <p:cNvSpPr txBox="1"/>
          <p:nvPr/>
        </p:nvSpPr>
        <p:spPr>
          <a:xfrm>
            <a:off x="0" y="434057"/>
            <a:ext cx="7787700" cy="60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300"/>
            </a:lvl1pPr>
          </a:lstStyle>
          <a:p>
            <a:pPr/>
            <a:r>
              <a:t>En pratique</a:t>
            </a:r>
          </a:p>
        </p:txBody>
      </p:sp>
      <p:sp>
        <p:nvSpPr>
          <p:cNvPr id="370" name="Google Shape;138;p30"/>
          <p:cNvSpPr txBox="1"/>
          <p:nvPr/>
        </p:nvSpPr>
        <p:spPr>
          <a:xfrm>
            <a:off x="1174049" y="2959131"/>
            <a:ext cx="7105166" cy="939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lnSpc>
                <a:spcPct val="90000"/>
              </a:lnSpc>
              <a:defRPr b="1" sz="3200">
                <a:solidFill>
                  <a:schemeClr val="accent1"/>
                </a:solidFill>
              </a:defRPr>
            </a:lvl1pPr>
          </a:lstStyle>
          <a:p>
            <a:pPr/>
            <a:r>
              <a:t>Voir la démo.</a:t>
            </a:r>
          </a:p>
        </p:txBody>
      </p:sp>
      <p:sp>
        <p:nvSpPr>
          <p:cNvPr id="371" name="Numéro de diapositive"/>
          <p:cNvSpPr txBox="1"/>
          <p:nvPr>
            <p:ph type="sldNum" sz="quarter" idx="2"/>
          </p:nvPr>
        </p:nvSpPr>
        <p:spPr>
          <a:xfrm>
            <a:off x="8629352" y="6440122"/>
            <a:ext cx="260648" cy="2642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56;p65"/>
          <p:cNvSpPr txBox="1"/>
          <p:nvPr/>
        </p:nvSpPr>
        <p:spPr>
          <a:xfrm>
            <a:off x="2501999" y="5472000"/>
            <a:ext cx="4464001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algn="ctr">
              <a:defRPr sz="1800"/>
            </a:lvl1pPr>
          </a:lstStyle>
          <a:p>
            <a:pPr/>
            <a:r>
              <a:t>Formation certifiante en SIG</a:t>
            </a:r>
          </a:p>
        </p:txBody>
      </p:sp>
      <p:sp>
        <p:nvSpPr>
          <p:cNvPr id="374" name="Google Shape;357;p65"/>
          <p:cNvSpPr txBox="1"/>
          <p:nvPr/>
        </p:nvSpPr>
        <p:spPr>
          <a:xfrm>
            <a:off x="2459225" y="4038474"/>
            <a:ext cx="4464001" cy="2107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/>
            <a:endParaRPr sz="3500"/>
          </a:p>
          <a:p>
            <a:pPr algn="ctr">
              <a:defRPr sz="3500"/>
            </a:pPr>
            <a:r>
              <a:t>Module 2 – UE 3</a:t>
            </a:r>
          </a:p>
          <a:p>
            <a:pPr algn="ctr">
              <a:defRPr sz="3500"/>
            </a:pPr>
            <a:r>
              <a:t> </a:t>
            </a:r>
          </a:p>
          <a:p>
            <a:pPr algn="ctr">
              <a:defRPr sz="3500"/>
            </a:pPr>
            <a:r>
              <a:t> </a:t>
            </a:r>
          </a:p>
        </p:txBody>
      </p:sp>
      <p:sp>
        <p:nvSpPr>
          <p:cNvPr id="375" name="Google Shape;358;p65"/>
          <p:cNvSpPr txBox="1"/>
          <p:nvPr/>
        </p:nvSpPr>
        <p:spPr>
          <a:xfrm>
            <a:off x="1000149" y="2317165"/>
            <a:ext cx="7284902" cy="799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algn="ctr">
              <a:defRPr b="1" sz="4400"/>
            </a:lvl1pPr>
          </a:lstStyle>
          <a:p>
            <a:pPr/>
            <a:r>
              <a:t>Merci !</a:t>
            </a:r>
          </a:p>
        </p:txBody>
      </p:sp>
      <p:sp>
        <p:nvSpPr>
          <p:cNvPr id="3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137;p30"/>
          <p:cNvSpPr txBox="1"/>
          <p:nvPr/>
        </p:nvSpPr>
        <p:spPr>
          <a:xfrm>
            <a:off x="0" y="434057"/>
            <a:ext cx="7787700" cy="60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300"/>
            </a:lvl1pPr>
          </a:lstStyle>
          <a:p>
            <a:pPr/>
            <a:r>
              <a:t>Affichage de base</a:t>
            </a:r>
          </a:p>
        </p:txBody>
      </p:sp>
      <p:sp>
        <p:nvSpPr>
          <p:cNvPr id="317" name="Google Shape;138;p30"/>
          <p:cNvSpPr txBox="1"/>
          <p:nvPr/>
        </p:nvSpPr>
        <p:spPr>
          <a:xfrm>
            <a:off x="81849" y="1443889"/>
            <a:ext cx="8980301" cy="1032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lvl1pPr>
          </a:lstStyle>
          <a:p>
            <a:pPr/>
            <a:r>
              <a:t>L'outil d'information (i) permet d'afficher les attributs en cliquant sur un objet de la carte</a:t>
            </a:r>
          </a:p>
        </p:txBody>
      </p:sp>
      <p:sp>
        <p:nvSpPr>
          <p:cNvPr id="318" name="Numéro de diapositive"/>
          <p:cNvSpPr txBox="1"/>
          <p:nvPr>
            <p:ph type="sldNum" sz="quarter" idx="2"/>
          </p:nvPr>
        </p:nvSpPr>
        <p:spPr>
          <a:xfrm>
            <a:off x="8629352" y="6440122"/>
            <a:ext cx="260648" cy="2642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  <p:pic>
        <p:nvPicPr>
          <p:cNvPr id="319" name="Capture d’écran 2021-08-18 à 20.09.48.png" descr="Capture d’écran 2021-08-18 à 20.09.4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" y="2491666"/>
            <a:ext cx="8157817" cy="40104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137;p30"/>
          <p:cNvSpPr txBox="1"/>
          <p:nvPr/>
        </p:nvSpPr>
        <p:spPr>
          <a:xfrm>
            <a:off x="0" y="434057"/>
            <a:ext cx="7787700" cy="60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300"/>
            </a:lvl1pPr>
          </a:lstStyle>
          <a:p>
            <a:pPr/>
            <a:r>
              <a:t>Conception des formulaires</a:t>
            </a:r>
          </a:p>
        </p:txBody>
      </p:sp>
      <p:sp>
        <p:nvSpPr>
          <p:cNvPr id="322" name="Google Shape;138;p30"/>
          <p:cNvSpPr txBox="1"/>
          <p:nvPr/>
        </p:nvSpPr>
        <p:spPr>
          <a:xfrm>
            <a:off x="81849" y="1443889"/>
            <a:ext cx="8052953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lvl1pPr>
          </a:lstStyle>
          <a:p>
            <a:pPr/>
            <a:r>
              <a:t>Les formulaires se définissent dans les propriétés des couches.</a:t>
            </a:r>
          </a:p>
        </p:txBody>
      </p:sp>
      <p:sp>
        <p:nvSpPr>
          <p:cNvPr id="323" name="Numéro de diapositive"/>
          <p:cNvSpPr txBox="1"/>
          <p:nvPr>
            <p:ph type="sldNum" sz="quarter" idx="2"/>
          </p:nvPr>
        </p:nvSpPr>
        <p:spPr>
          <a:xfrm>
            <a:off x="8629352" y="6440122"/>
            <a:ext cx="260648" cy="2642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  <p:pic>
        <p:nvPicPr>
          <p:cNvPr id="324" name="Capture d’écran 2021-08-18 à 20.21.21.png" descr="Capture d’écran 2021-08-18 à 20.21.2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0150" y="5632450"/>
            <a:ext cx="3594100" cy="927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5" name="Capture d’écran 2021-08-18 à 20.26.49.png" descr="Capture d’écran 2021-08-18 à 20.26.4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91250" y="2063750"/>
            <a:ext cx="2755900" cy="3898900"/>
          </a:xfrm>
          <a:prstGeom prst="rect">
            <a:avLst/>
          </a:prstGeom>
          <a:ln w="12700">
            <a:miter lim="400000"/>
          </a:ln>
        </p:spPr>
      </p:pic>
      <p:sp>
        <p:nvSpPr>
          <p:cNvPr id="326" name="Google Shape;138;p30"/>
          <p:cNvSpPr txBox="1"/>
          <p:nvPr/>
        </p:nvSpPr>
        <p:spPr>
          <a:xfrm>
            <a:off x="5649" y="2776387"/>
            <a:ext cx="6089811" cy="2689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pPr>
            <a:r>
              <a:t>Trois modes sont possibles:</a:t>
            </a:r>
          </a:p>
          <a:p>
            <a:pPr marL="495300" indent="-381000">
              <a:lnSpc>
                <a:spcPct val="90000"/>
              </a:lnSpc>
              <a:buClr>
                <a:srgbClr val="000000"/>
              </a:buClr>
              <a:buSzPts val="3200"/>
              <a:buFont typeface="Arial"/>
              <a:buChar char="●"/>
              <a:defRPr b="1" sz="3200"/>
            </a:pPr>
            <a:r>
              <a:t>La génération automatique </a:t>
            </a:r>
            <a:br/>
            <a:r>
              <a:t>(= par défaut)</a:t>
            </a:r>
          </a:p>
          <a:p>
            <a:pPr marL="495300" indent="-381000">
              <a:lnSpc>
                <a:spcPct val="90000"/>
              </a:lnSpc>
              <a:buClr>
                <a:srgbClr val="000000"/>
              </a:buClr>
              <a:buSzPts val="3200"/>
              <a:buFont typeface="Arial"/>
              <a:buChar char="●"/>
              <a:defRPr b="1" sz="3200"/>
            </a:pPr>
            <a:r>
              <a:t>La conception par glisser-déposer</a:t>
            </a:r>
          </a:p>
          <a:p>
            <a:pPr marL="495300" indent="-381000">
              <a:lnSpc>
                <a:spcPct val="90000"/>
              </a:lnSpc>
              <a:buClr>
                <a:srgbClr val="000000"/>
              </a:buClr>
              <a:buSzPts val="3200"/>
              <a:buFont typeface="Arial"/>
              <a:buChar char="●"/>
              <a:defRPr b="1" sz="3200"/>
            </a:pPr>
            <a:r>
              <a:t>A partir d'un fichier .ui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137;p30"/>
          <p:cNvSpPr txBox="1"/>
          <p:nvPr/>
        </p:nvSpPr>
        <p:spPr>
          <a:xfrm>
            <a:off x="0" y="434057"/>
            <a:ext cx="7787700" cy="60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300"/>
            </a:lvl1pPr>
          </a:lstStyle>
          <a:p>
            <a:pPr/>
            <a:r>
              <a:t>Les widgets</a:t>
            </a:r>
          </a:p>
        </p:txBody>
      </p:sp>
      <p:sp>
        <p:nvSpPr>
          <p:cNvPr id="329" name="Google Shape;138;p30"/>
          <p:cNvSpPr txBox="1"/>
          <p:nvPr/>
        </p:nvSpPr>
        <p:spPr>
          <a:xfrm>
            <a:off x="81849" y="1443889"/>
            <a:ext cx="8980301" cy="5296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indent="24638" defTabSz="886968">
              <a:lnSpc>
                <a:spcPct val="90000"/>
              </a:lnSpc>
              <a:buClr>
                <a:srgbClr val="000000"/>
              </a:buClr>
              <a:buFont typeface="Arial"/>
              <a:defRPr b="1" sz="3104"/>
            </a:pPr>
            <a:r>
              <a:t>Les widgets sont des modules offrant des modes d'affichage spécifiques pour certains types de données.</a:t>
            </a:r>
          </a:p>
          <a:p>
            <a:pPr indent="24638" defTabSz="886968">
              <a:lnSpc>
                <a:spcPct val="90000"/>
              </a:lnSpc>
              <a:buClr>
                <a:srgbClr val="000000"/>
              </a:buClr>
              <a:buFont typeface="Arial"/>
              <a:defRPr b="1" sz="3104"/>
            </a:pPr>
          </a:p>
          <a:p>
            <a:pPr marL="246380" indent="-221742" defTabSz="886968">
              <a:lnSpc>
                <a:spcPct val="90000"/>
              </a:lnSpc>
              <a:buClr>
                <a:srgbClr val="000000"/>
              </a:buClr>
              <a:buSzPts val="3100"/>
              <a:buFont typeface="Arial"/>
              <a:buChar char="●"/>
              <a:defRPr b="1" sz="3104"/>
            </a:pPr>
            <a:r>
              <a:t>Par exemple un calendrier permet de choisir des dates, un curseur permet de choisir des valeurs numériques, une case à cocher permet d'afficher des valeurs booléennes, etc.</a:t>
            </a:r>
          </a:p>
          <a:p>
            <a:pPr marL="246380" indent="-221742" defTabSz="886968">
              <a:lnSpc>
                <a:spcPct val="90000"/>
              </a:lnSpc>
              <a:buClr>
                <a:srgbClr val="000000"/>
              </a:buClr>
              <a:buSzPts val="3100"/>
              <a:buFont typeface="Arial"/>
              <a:buChar char="●"/>
              <a:defRPr b="1" sz="3104"/>
            </a:pPr>
          </a:p>
          <a:p>
            <a:pPr marL="246380" indent="-221742" defTabSz="886968">
              <a:lnSpc>
                <a:spcPct val="90000"/>
              </a:lnSpc>
              <a:buClr>
                <a:srgbClr val="000000"/>
              </a:buClr>
              <a:buSzPts val="3100"/>
              <a:buFont typeface="Arial"/>
              <a:buChar char="●"/>
              <a:defRPr b="1" sz="3104"/>
            </a:pPr>
            <a:r>
              <a:t>Il est aussi possible d'afficher des images, des pages web, et des valeurs issues d'une autre couche.</a:t>
            </a:r>
          </a:p>
        </p:txBody>
      </p:sp>
      <p:sp>
        <p:nvSpPr>
          <p:cNvPr id="330" name="Numéro de diapositive"/>
          <p:cNvSpPr txBox="1"/>
          <p:nvPr>
            <p:ph type="sldNum" sz="quarter" idx="2"/>
          </p:nvPr>
        </p:nvSpPr>
        <p:spPr>
          <a:xfrm>
            <a:off x="8629352" y="6440122"/>
            <a:ext cx="260648" cy="2642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137;p30"/>
          <p:cNvSpPr txBox="1"/>
          <p:nvPr/>
        </p:nvSpPr>
        <p:spPr>
          <a:xfrm>
            <a:off x="0" y="434057"/>
            <a:ext cx="7787700" cy="60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300"/>
            </a:lvl1pPr>
          </a:lstStyle>
          <a:p>
            <a:pPr/>
            <a:r>
              <a:t>Organisation interne </a:t>
            </a:r>
          </a:p>
        </p:txBody>
      </p:sp>
      <p:sp>
        <p:nvSpPr>
          <p:cNvPr id="333" name="Google Shape;138;p30"/>
          <p:cNvSpPr txBox="1"/>
          <p:nvPr/>
        </p:nvSpPr>
        <p:spPr>
          <a:xfrm>
            <a:off x="81849" y="1443889"/>
            <a:ext cx="8980301" cy="5296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pPr>
            <a:r>
              <a:t>Les formulaires permettent aussi de renommer les attributs, d'ajouter des valeurs par défaut, d'ajouter des contraintes (indiquer que le champ est obligatoire), de limiter les valeurs possibles.</a:t>
            </a:r>
          </a:p>
          <a:p>
            <a: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pPr>
          </a:p>
          <a:p>
            <a: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pPr>
            <a:r>
              <a:t>Outre le formatage des champs de saisie des données, le mode 'par glisser-déposer' ajoute la possibilité d'organiser les données en boites et en onglets, dont l'affichage peut lui-même dépendre d'autres valeurs.</a:t>
            </a:r>
          </a:p>
        </p:txBody>
      </p:sp>
      <p:sp>
        <p:nvSpPr>
          <p:cNvPr id="334" name="Numéro de diapositive"/>
          <p:cNvSpPr txBox="1"/>
          <p:nvPr>
            <p:ph type="sldNum" sz="quarter" idx="2"/>
          </p:nvPr>
        </p:nvSpPr>
        <p:spPr>
          <a:xfrm>
            <a:off x="8629352" y="6440122"/>
            <a:ext cx="260648" cy="2642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137;p30"/>
          <p:cNvSpPr txBox="1"/>
          <p:nvPr/>
        </p:nvSpPr>
        <p:spPr>
          <a:xfrm>
            <a:off x="0" y="434057"/>
            <a:ext cx="7787700" cy="60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300"/>
            </a:lvl1pPr>
          </a:lstStyle>
          <a:p>
            <a:pPr/>
            <a:r>
              <a:t>Fonctions remarquables</a:t>
            </a:r>
          </a:p>
        </p:txBody>
      </p:sp>
      <p:sp>
        <p:nvSpPr>
          <p:cNvPr id="337" name="Google Shape;138;p30"/>
          <p:cNvSpPr txBox="1"/>
          <p:nvPr/>
        </p:nvSpPr>
        <p:spPr>
          <a:xfrm>
            <a:off x="81849" y="1443889"/>
            <a:ext cx="8980301" cy="5296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pPr>
            <a:r>
              <a:t>Le widget 'Valeur relationnelle'.</a:t>
            </a:r>
          </a:p>
          <a:p>
            <a: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pPr>
            <a:r>
              <a:t>Permet de créer une liste déroulante dont le contenu sera issu d'une autre table (glossaire). Exemple:</a:t>
            </a:r>
          </a:p>
        </p:txBody>
      </p:sp>
      <p:sp>
        <p:nvSpPr>
          <p:cNvPr id="338" name="Numéro de diapositive"/>
          <p:cNvSpPr txBox="1"/>
          <p:nvPr>
            <p:ph type="sldNum" sz="quarter" idx="2"/>
          </p:nvPr>
        </p:nvSpPr>
        <p:spPr>
          <a:xfrm>
            <a:off x="8629352" y="6440122"/>
            <a:ext cx="260648" cy="2642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  <p:pic>
        <p:nvPicPr>
          <p:cNvPr id="339" name="Capture d’écran 2021-08-19 à 09.02.06.png" descr="Capture d’écran 2021-08-19 à 09.02.0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3308350"/>
            <a:ext cx="6858000" cy="3390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137;p30"/>
          <p:cNvSpPr txBox="1"/>
          <p:nvPr/>
        </p:nvSpPr>
        <p:spPr>
          <a:xfrm>
            <a:off x="0" y="434057"/>
            <a:ext cx="7787700" cy="60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300"/>
            </a:lvl1pPr>
          </a:lstStyle>
          <a:p>
            <a:pPr/>
            <a:r>
              <a:t>Fonctions remarquables</a:t>
            </a:r>
          </a:p>
        </p:txBody>
      </p:sp>
      <p:sp>
        <p:nvSpPr>
          <p:cNvPr id="342" name="Google Shape;138;p30"/>
          <p:cNvSpPr txBox="1"/>
          <p:nvPr/>
        </p:nvSpPr>
        <p:spPr>
          <a:xfrm>
            <a:off x="81849" y="1443889"/>
            <a:ext cx="8980301" cy="5296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lvl1pPr>
          </a:lstStyle>
          <a:p>
            <a:pPr/>
            <a:r>
              <a:t>Le widget 'Valeur relationnelle': configuration</a:t>
            </a:r>
          </a:p>
        </p:txBody>
      </p:sp>
      <p:sp>
        <p:nvSpPr>
          <p:cNvPr id="343" name="Numéro de diapositive"/>
          <p:cNvSpPr txBox="1"/>
          <p:nvPr>
            <p:ph type="sldNum" sz="quarter" idx="2"/>
          </p:nvPr>
        </p:nvSpPr>
        <p:spPr>
          <a:xfrm>
            <a:off x="8629352" y="6440122"/>
            <a:ext cx="260648" cy="2642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  <p:pic>
        <p:nvPicPr>
          <p:cNvPr id="344" name="Capture d’écran 2021-08-19 à 09.03.44.png" descr="Capture d’écran 2021-08-19 à 09.03.4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2600" y="1946825"/>
            <a:ext cx="8178800" cy="4599327"/>
          </a:xfrm>
          <a:prstGeom prst="rect">
            <a:avLst/>
          </a:prstGeom>
          <a:ln w="12700">
            <a:miter lim="400000"/>
          </a:ln>
        </p:spPr>
      </p:pic>
      <p:sp>
        <p:nvSpPr>
          <p:cNvPr id="345" name="Ligne"/>
          <p:cNvSpPr/>
          <p:nvPr/>
        </p:nvSpPr>
        <p:spPr>
          <a:xfrm flipV="1">
            <a:off x="1869926" y="4599384"/>
            <a:ext cx="1011536" cy="216789"/>
          </a:xfrm>
          <a:prstGeom prst="line">
            <a:avLst/>
          </a:prstGeom>
          <a:ln w="50800">
            <a:solidFill>
              <a:srgbClr val="F03F32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/>
          </a:p>
        </p:txBody>
      </p:sp>
      <p:sp>
        <p:nvSpPr>
          <p:cNvPr id="346" name="1. Choisir le widget"/>
          <p:cNvSpPr txBox="1"/>
          <p:nvPr/>
        </p:nvSpPr>
        <p:spPr>
          <a:xfrm>
            <a:off x="606666" y="4803508"/>
            <a:ext cx="1514799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F03F32"/>
                </a:solidFill>
              </a:defRPr>
            </a:lvl1pPr>
          </a:lstStyle>
          <a:p>
            <a:pPr/>
            <a:r>
              <a:t>1. Choisir le widget</a:t>
            </a:r>
          </a:p>
        </p:txBody>
      </p:sp>
      <p:sp>
        <p:nvSpPr>
          <p:cNvPr id="347" name="Ligne"/>
          <p:cNvSpPr/>
          <p:nvPr/>
        </p:nvSpPr>
        <p:spPr>
          <a:xfrm flipV="1">
            <a:off x="3190726" y="5169535"/>
            <a:ext cx="1219290" cy="167338"/>
          </a:xfrm>
          <a:prstGeom prst="line">
            <a:avLst/>
          </a:prstGeom>
          <a:ln w="50800">
            <a:solidFill>
              <a:srgbClr val="F03F32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/>
          </a:p>
        </p:txBody>
      </p:sp>
      <p:sp>
        <p:nvSpPr>
          <p:cNvPr id="348" name="2. Sélection de la table glossaire"/>
          <p:cNvSpPr txBox="1"/>
          <p:nvPr/>
        </p:nvSpPr>
        <p:spPr>
          <a:xfrm>
            <a:off x="548833" y="5248008"/>
            <a:ext cx="2572656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F03F32"/>
                </a:solidFill>
              </a:defRPr>
            </a:lvl1pPr>
          </a:lstStyle>
          <a:p>
            <a:pPr/>
            <a:r>
              <a:t>2. Sélection de la table glossaire</a:t>
            </a:r>
          </a:p>
        </p:txBody>
      </p:sp>
      <p:sp>
        <p:nvSpPr>
          <p:cNvPr id="349" name="Ligne"/>
          <p:cNvSpPr/>
          <p:nvPr/>
        </p:nvSpPr>
        <p:spPr>
          <a:xfrm flipV="1">
            <a:off x="3063241" y="5448935"/>
            <a:ext cx="1473775" cy="181619"/>
          </a:xfrm>
          <a:prstGeom prst="line">
            <a:avLst/>
          </a:prstGeom>
          <a:ln w="50800">
            <a:solidFill>
              <a:srgbClr val="F03F32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/>
          </a:p>
        </p:txBody>
      </p:sp>
      <p:sp>
        <p:nvSpPr>
          <p:cNvPr id="350" name="3. La valeur qui sera stockée"/>
          <p:cNvSpPr txBox="1"/>
          <p:nvPr/>
        </p:nvSpPr>
        <p:spPr>
          <a:xfrm>
            <a:off x="675833" y="5527408"/>
            <a:ext cx="2285902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F03F32"/>
                </a:solidFill>
              </a:defRPr>
            </a:lvl1pPr>
          </a:lstStyle>
          <a:p>
            <a:pPr/>
            <a:r>
              <a:t>3. La valeur qui sera stockée</a:t>
            </a:r>
          </a:p>
        </p:txBody>
      </p:sp>
      <p:sp>
        <p:nvSpPr>
          <p:cNvPr id="351" name="Ligne"/>
          <p:cNvSpPr/>
          <p:nvPr/>
        </p:nvSpPr>
        <p:spPr>
          <a:xfrm flipV="1">
            <a:off x="3223070" y="5743787"/>
            <a:ext cx="1440946" cy="162355"/>
          </a:xfrm>
          <a:prstGeom prst="line">
            <a:avLst/>
          </a:prstGeom>
          <a:ln w="50800">
            <a:solidFill>
              <a:srgbClr val="F03F32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/>
          </a:p>
        </p:txBody>
      </p:sp>
      <p:sp>
        <p:nvSpPr>
          <p:cNvPr id="352" name="4. La valeur qui sera affichée"/>
          <p:cNvSpPr txBox="1"/>
          <p:nvPr/>
        </p:nvSpPr>
        <p:spPr>
          <a:xfrm>
            <a:off x="713933" y="5847660"/>
            <a:ext cx="2292674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F03F32"/>
                </a:solidFill>
              </a:defRPr>
            </a:lvl1pPr>
          </a:lstStyle>
          <a:p>
            <a:pPr/>
            <a:r>
              <a:t>4. La valeur qui sera affichée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137;p30"/>
          <p:cNvSpPr txBox="1"/>
          <p:nvPr/>
        </p:nvSpPr>
        <p:spPr>
          <a:xfrm>
            <a:off x="0" y="434057"/>
            <a:ext cx="7787700" cy="60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300"/>
            </a:lvl1pPr>
          </a:lstStyle>
          <a:p>
            <a:pPr/>
            <a:r>
              <a:t>Fonctions remarquables</a:t>
            </a:r>
          </a:p>
        </p:txBody>
      </p:sp>
      <p:sp>
        <p:nvSpPr>
          <p:cNvPr id="355" name="Google Shape;138;p30"/>
          <p:cNvSpPr txBox="1"/>
          <p:nvPr/>
        </p:nvSpPr>
        <p:spPr>
          <a:xfrm>
            <a:off x="81849" y="1443889"/>
            <a:ext cx="8980301" cy="5296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pPr>
            <a:r>
              <a:t>Affichage de relations 1-n entre tables du projet.</a:t>
            </a:r>
          </a:p>
          <a:p>
            <a: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pPr>
            <a:r>
              <a:t>Dans les propriétés du projet on peut définir des relations:</a:t>
            </a:r>
          </a:p>
        </p:txBody>
      </p:sp>
      <p:sp>
        <p:nvSpPr>
          <p:cNvPr id="356" name="Numéro de diapositive"/>
          <p:cNvSpPr txBox="1"/>
          <p:nvPr>
            <p:ph type="sldNum" sz="quarter" idx="2"/>
          </p:nvPr>
        </p:nvSpPr>
        <p:spPr>
          <a:xfrm>
            <a:off x="8629352" y="6440122"/>
            <a:ext cx="260648" cy="2642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  <p:pic>
        <p:nvPicPr>
          <p:cNvPr id="357" name="Capture d’écran 2021-08-19 à 09.12.34.png" descr="Capture d’écran 2021-08-19 à 09.12.3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14650" y="2863850"/>
            <a:ext cx="5727700" cy="3721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137;p30"/>
          <p:cNvSpPr txBox="1"/>
          <p:nvPr/>
        </p:nvSpPr>
        <p:spPr>
          <a:xfrm>
            <a:off x="0" y="434057"/>
            <a:ext cx="7787700" cy="60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300"/>
            </a:lvl1pPr>
          </a:lstStyle>
          <a:p>
            <a:pPr/>
            <a:r>
              <a:t>Fonctions remarquables</a:t>
            </a:r>
          </a:p>
        </p:txBody>
      </p:sp>
      <p:sp>
        <p:nvSpPr>
          <p:cNvPr id="360" name="Google Shape;138;p30"/>
          <p:cNvSpPr txBox="1"/>
          <p:nvPr/>
        </p:nvSpPr>
        <p:spPr>
          <a:xfrm>
            <a:off x="81849" y="1443889"/>
            <a:ext cx="8980301" cy="2694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pPr>
            <a:r>
              <a:t>Affichage de relations 1-n entre tables du projet.</a:t>
            </a:r>
          </a:p>
          <a:p>
            <a:pPr indent="25400">
              <a:lnSpc>
                <a:spcPct val="90000"/>
              </a:lnSpc>
              <a:buClr>
                <a:srgbClr val="000000"/>
              </a:buClr>
              <a:buFont typeface="Arial"/>
              <a:defRPr b="1" sz="3200"/>
            </a:pPr>
            <a:r>
              <a:t>Une fois la relation créée, elle devient disponible dans le formulaire de la couche 'parent', et le formulaire de la couche 'enfant' peut être intégré. </a:t>
            </a:r>
          </a:p>
        </p:txBody>
      </p:sp>
      <p:sp>
        <p:nvSpPr>
          <p:cNvPr id="361" name="Numéro de diapositive"/>
          <p:cNvSpPr txBox="1"/>
          <p:nvPr>
            <p:ph type="sldNum" sz="quarter" idx="2"/>
          </p:nvPr>
        </p:nvSpPr>
        <p:spPr>
          <a:xfrm>
            <a:off x="8629352" y="6440122"/>
            <a:ext cx="260648" cy="2642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  <p:pic>
        <p:nvPicPr>
          <p:cNvPr id="362" name="Capture d’écran 2021-08-19 à 09.16.06.png" descr="Capture d’écran 2021-08-19 à 09.16.0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37050" y="3933603"/>
            <a:ext cx="2679700" cy="723901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Google Shape;138;p30"/>
          <p:cNvSpPr txBox="1"/>
          <p:nvPr/>
        </p:nvSpPr>
        <p:spPr>
          <a:xfrm>
            <a:off x="81850" y="4919232"/>
            <a:ext cx="8980300" cy="1682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indent="24892" defTabSz="896111">
              <a:lnSpc>
                <a:spcPct val="90000"/>
              </a:lnSpc>
              <a:buClr>
                <a:srgbClr val="000000"/>
              </a:buClr>
              <a:buFont typeface="Arial"/>
              <a:defRPr b="1" sz="3136"/>
            </a:lvl1pPr>
          </a:lstStyle>
          <a:p>
            <a:pPr/>
            <a:r>
              <a:t>On obtiendra ainsi un formulaire dans un formulaire, dans lequel seront affichés les attributs de toutes les entités 'enfant' relatives à l'entité 'parent'.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